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4" r:id="rId6"/>
  </p:sldIdLst>
  <p:sldSz cx="9906000" cy="6858000" type="A4"/>
  <p:notesSz cx="6819900" cy="9918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88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Obdélník 143"/>
          <p:cNvSpPr/>
          <p:nvPr/>
        </p:nvSpPr>
        <p:spPr>
          <a:xfrm>
            <a:off x="2057400" y="5715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5" name="Obdélník 144"/>
          <p:cNvSpPr/>
          <p:nvPr/>
        </p:nvSpPr>
        <p:spPr>
          <a:xfrm>
            <a:off x="228600" y="5715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5" name="Obdélník 124"/>
          <p:cNvSpPr/>
          <p:nvPr/>
        </p:nvSpPr>
        <p:spPr>
          <a:xfrm>
            <a:off x="5715000" y="4572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6" name="Obdélník 125"/>
          <p:cNvSpPr/>
          <p:nvPr/>
        </p:nvSpPr>
        <p:spPr>
          <a:xfrm>
            <a:off x="7543800" y="4572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7" name="Obdélník 126"/>
          <p:cNvSpPr/>
          <p:nvPr/>
        </p:nvSpPr>
        <p:spPr>
          <a:xfrm>
            <a:off x="3886200" y="4572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8" name="Obdélník 127"/>
          <p:cNvSpPr/>
          <p:nvPr/>
        </p:nvSpPr>
        <p:spPr>
          <a:xfrm>
            <a:off x="2057400" y="4572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9" name="Obdélník 128"/>
          <p:cNvSpPr/>
          <p:nvPr/>
        </p:nvSpPr>
        <p:spPr>
          <a:xfrm>
            <a:off x="228600" y="4572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Obdélník 82"/>
          <p:cNvSpPr/>
          <p:nvPr/>
        </p:nvSpPr>
        <p:spPr>
          <a:xfrm>
            <a:off x="5715000" y="3429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4" name="Obdélník 83"/>
          <p:cNvSpPr/>
          <p:nvPr/>
        </p:nvSpPr>
        <p:spPr>
          <a:xfrm>
            <a:off x="7543800" y="3429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5" name="Obdélník 84"/>
          <p:cNvSpPr/>
          <p:nvPr/>
        </p:nvSpPr>
        <p:spPr>
          <a:xfrm>
            <a:off x="3886200" y="3429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6" name="Obdélník 85"/>
          <p:cNvSpPr/>
          <p:nvPr/>
        </p:nvSpPr>
        <p:spPr>
          <a:xfrm>
            <a:off x="2057400" y="3429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7" name="Obdélník 86"/>
          <p:cNvSpPr/>
          <p:nvPr/>
        </p:nvSpPr>
        <p:spPr>
          <a:xfrm>
            <a:off x="228600" y="3429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Ovál 51"/>
          <p:cNvSpPr/>
          <p:nvPr/>
        </p:nvSpPr>
        <p:spPr>
          <a:xfrm>
            <a:off x="914400" y="3733800"/>
            <a:ext cx="457200" cy="533400"/>
          </a:xfrm>
          <a:prstGeom prst="ellipse">
            <a:avLst/>
          </a:prstGeom>
          <a:pattFill prst="lgGrid">
            <a:fgClr>
              <a:srgbClr val="00B0F0"/>
            </a:fgClr>
            <a:bgClr>
              <a:schemeClr val="bg1"/>
            </a:bgClr>
          </a:patt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1" name="Obdélník 80"/>
          <p:cNvSpPr/>
          <p:nvPr/>
        </p:nvSpPr>
        <p:spPr>
          <a:xfrm>
            <a:off x="5715000" y="2286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2" name="Obdélník 81"/>
          <p:cNvSpPr/>
          <p:nvPr/>
        </p:nvSpPr>
        <p:spPr>
          <a:xfrm>
            <a:off x="7543800" y="2286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0" name="Obdélník 79"/>
          <p:cNvSpPr/>
          <p:nvPr/>
        </p:nvSpPr>
        <p:spPr>
          <a:xfrm>
            <a:off x="7543800" y="1143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6" name="Obdélník 75"/>
          <p:cNvSpPr/>
          <p:nvPr/>
        </p:nvSpPr>
        <p:spPr>
          <a:xfrm>
            <a:off x="3886200" y="2286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5" name="Obdélník 74"/>
          <p:cNvSpPr/>
          <p:nvPr/>
        </p:nvSpPr>
        <p:spPr>
          <a:xfrm>
            <a:off x="2057400" y="2286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228600" y="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990600" y="152400"/>
            <a:ext cx="304800" cy="8382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057400" y="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2514600" y="152400"/>
            <a:ext cx="304800" cy="8382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3124200" y="152400"/>
            <a:ext cx="304800" cy="8382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3886200" y="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4648200" y="152400"/>
            <a:ext cx="304800" cy="8382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4038600" y="152400"/>
            <a:ext cx="304800" cy="8382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5257800" y="152400"/>
            <a:ext cx="304800" cy="8382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228600" y="1143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990600" y="1295400"/>
            <a:ext cx="304800" cy="838200"/>
          </a:xfrm>
          <a:prstGeom prst="rect">
            <a:avLst/>
          </a:prstGeom>
          <a:pattFill prst="lgGrid">
            <a:fgClr>
              <a:srgbClr val="00B0F0"/>
            </a:fgClr>
            <a:bgClr>
              <a:schemeClr val="bg1"/>
            </a:bgClr>
          </a:patt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2057400" y="1143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3886200" y="1143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228600" y="2286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990600" y="2438400"/>
            <a:ext cx="304800" cy="838200"/>
          </a:xfrm>
          <a:prstGeom prst="rect">
            <a:avLst/>
          </a:prstGeom>
          <a:solidFill>
            <a:schemeClr val="bg1"/>
          </a:solidFill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délník 25"/>
          <p:cNvSpPr/>
          <p:nvPr/>
        </p:nvSpPr>
        <p:spPr>
          <a:xfrm>
            <a:off x="2514600" y="2438400"/>
            <a:ext cx="304800" cy="838200"/>
          </a:xfrm>
          <a:prstGeom prst="rect">
            <a:avLst/>
          </a:prstGeom>
          <a:solidFill>
            <a:schemeClr val="bg1"/>
          </a:solidFill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/>
          <p:cNvSpPr/>
          <p:nvPr/>
        </p:nvSpPr>
        <p:spPr>
          <a:xfrm>
            <a:off x="3124200" y="2438400"/>
            <a:ext cx="304800" cy="838200"/>
          </a:xfrm>
          <a:prstGeom prst="rect">
            <a:avLst/>
          </a:prstGeom>
          <a:solidFill>
            <a:schemeClr val="bg1"/>
          </a:solidFill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/>
          <p:cNvSpPr/>
          <p:nvPr/>
        </p:nvSpPr>
        <p:spPr>
          <a:xfrm>
            <a:off x="4648200" y="2438400"/>
            <a:ext cx="304800" cy="838200"/>
          </a:xfrm>
          <a:prstGeom prst="rect">
            <a:avLst/>
          </a:prstGeom>
          <a:solidFill>
            <a:schemeClr val="bg1"/>
          </a:solidFill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bdélník 29"/>
          <p:cNvSpPr/>
          <p:nvPr/>
        </p:nvSpPr>
        <p:spPr>
          <a:xfrm>
            <a:off x="4038600" y="2438400"/>
            <a:ext cx="304800" cy="838200"/>
          </a:xfrm>
          <a:prstGeom prst="rect">
            <a:avLst/>
          </a:prstGeom>
          <a:solidFill>
            <a:schemeClr val="bg1"/>
          </a:solidFill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bdélník 30"/>
          <p:cNvSpPr/>
          <p:nvPr/>
        </p:nvSpPr>
        <p:spPr>
          <a:xfrm>
            <a:off x="5257800" y="2438400"/>
            <a:ext cx="304800" cy="838200"/>
          </a:xfrm>
          <a:prstGeom prst="rect">
            <a:avLst/>
          </a:prstGeom>
          <a:solidFill>
            <a:schemeClr val="bg1"/>
          </a:solidFill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2514600" y="1295400"/>
            <a:ext cx="304800" cy="838200"/>
          </a:xfrm>
          <a:prstGeom prst="rect">
            <a:avLst/>
          </a:prstGeom>
          <a:pattFill prst="lgGrid">
            <a:fgClr>
              <a:srgbClr val="00B0F0"/>
            </a:fgClr>
            <a:bgClr>
              <a:schemeClr val="bg1"/>
            </a:bgClr>
          </a:patt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bdélník 32"/>
          <p:cNvSpPr/>
          <p:nvPr/>
        </p:nvSpPr>
        <p:spPr>
          <a:xfrm>
            <a:off x="3124200" y="1295400"/>
            <a:ext cx="304800" cy="838200"/>
          </a:xfrm>
          <a:prstGeom prst="rect">
            <a:avLst/>
          </a:prstGeom>
          <a:pattFill prst="lgGrid">
            <a:fgClr>
              <a:srgbClr val="00B0F0"/>
            </a:fgClr>
            <a:bgClr>
              <a:schemeClr val="bg1"/>
            </a:bgClr>
          </a:patt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bdélník 33"/>
          <p:cNvSpPr/>
          <p:nvPr/>
        </p:nvSpPr>
        <p:spPr>
          <a:xfrm>
            <a:off x="4038600" y="1295400"/>
            <a:ext cx="304800" cy="838200"/>
          </a:xfrm>
          <a:prstGeom prst="rect">
            <a:avLst/>
          </a:prstGeom>
          <a:pattFill prst="lgGrid">
            <a:fgClr>
              <a:srgbClr val="00B0F0"/>
            </a:fgClr>
            <a:bgClr>
              <a:schemeClr val="bg1"/>
            </a:bgClr>
          </a:patt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bdélník 34"/>
          <p:cNvSpPr/>
          <p:nvPr/>
        </p:nvSpPr>
        <p:spPr>
          <a:xfrm>
            <a:off x="4648200" y="1295400"/>
            <a:ext cx="304800" cy="838200"/>
          </a:xfrm>
          <a:prstGeom prst="rect">
            <a:avLst/>
          </a:prstGeom>
          <a:pattFill prst="lgGrid">
            <a:fgClr>
              <a:srgbClr val="00B0F0"/>
            </a:fgClr>
            <a:bgClr>
              <a:schemeClr val="bg1"/>
            </a:bgClr>
          </a:patt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bdélník 35"/>
          <p:cNvSpPr/>
          <p:nvPr/>
        </p:nvSpPr>
        <p:spPr>
          <a:xfrm>
            <a:off x="5257800" y="1295400"/>
            <a:ext cx="304800" cy="838200"/>
          </a:xfrm>
          <a:prstGeom prst="rect">
            <a:avLst/>
          </a:prstGeom>
          <a:pattFill prst="lgGrid">
            <a:fgClr>
              <a:srgbClr val="00B0F0"/>
            </a:fgClr>
            <a:bgClr>
              <a:schemeClr val="bg1"/>
            </a:bgClr>
          </a:patt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Obdélník 42"/>
          <p:cNvSpPr/>
          <p:nvPr/>
        </p:nvSpPr>
        <p:spPr>
          <a:xfrm>
            <a:off x="5715000" y="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bdélník 43"/>
          <p:cNvSpPr/>
          <p:nvPr/>
        </p:nvSpPr>
        <p:spPr>
          <a:xfrm>
            <a:off x="5715000" y="1143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vál 45"/>
          <p:cNvSpPr/>
          <p:nvPr/>
        </p:nvSpPr>
        <p:spPr>
          <a:xfrm>
            <a:off x="6400800" y="2590800"/>
            <a:ext cx="457200" cy="5334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vál 46"/>
          <p:cNvSpPr/>
          <p:nvPr/>
        </p:nvSpPr>
        <p:spPr>
          <a:xfrm>
            <a:off x="7924800" y="2590800"/>
            <a:ext cx="457200" cy="5334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vál 47"/>
          <p:cNvSpPr/>
          <p:nvPr/>
        </p:nvSpPr>
        <p:spPr>
          <a:xfrm>
            <a:off x="8534400" y="2590800"/>
            <a:ext cx="457200" cy="5334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Ovál 48"/>
          <p:cNvSpPr/>
          <p:nvPr/>
        </p:nvSpPr>
        <p:spPr>
          <a:xfrm>
            <a:off x="8229600" y="1447800"/>
            <a:ext cx="457200" cy="5334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Ovál 49"/>
          <p:cNvSpPr/>
          <p:nvPr/>
        </p:nvSpPr>
        <p:spPr>
          <a:xfrm>
            <a:off x="7620000" y="1447800"/>
            <a:ext cx="457200" cy="5334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Ovál 50"/>
          <p:cNvSpPr/>
          <p:nvPr/>
        </p:nvSpPr>
        <p:spPr>
          <a:xfrm>
            <a:off x="8839200" y="1447800"/>
            <a:ext cx="457200" cy="5334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Ovál 52"/>
          <p:cNvSpPr/>
          <p:nvPr/>
        </p:nvSpPr>
        <p:spPr>
          <a:xfrm>
            <a:off x="6400800" y="304800"/>
            <a:ext cx="457200" cy="533400"/>
          </a:xfrm>
          <a:prstGeom prst="ellipse">
            <a:avLst/>
          </a:prstGeom>
          <a:solidFill>
            <a:schemeClr val="bg1"/>
          </a:solidFill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vál 53"/>
          <p:cNvSpPr/>
          <p:nvPr/>
        </p:nvSpPr>
        <p:spPr>
          <a:xfrm>
            <a:off x="3048000" y="3733800"/>
            <a:ext cx="457200" cy="533400"/>
          </a:xfrm>
          <a:prstGeom prst="ellipse">
            <a:avLst/>
          </a:prstGeom>
          <a:pattFill prst="lgGrid">
            <a:fgClr>
              <a:srgbClr val="00B0F0"/>
            </a:fgClr>
            <a:bgClr>
              <a:schemeClr val="bg1"/>
            </a:bgClr>
          </a:patt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Ovál 54"/>
          <p:cNvSpPr/>
          <p:nvPr/>
        </p:nvSpPr>
        <p:spPr>
          <a:xfrm>
            <a:off x="3962400" y="3733800"/>
            <a:ext cx="457200" cy="533400"/>
          </a:xfrm>
          <a:prstGeom prst="ellipse">
            <a:avLst/>
          </a:prstGeom>
          <a:pattFill prst="lgGrid">
            <a:fgClr>
              <a:srgbClr val="00B0F0"/>
            </a:fgClr>
            <a:bgClr>
              <a:schemeClr val="bg1"/>
            </a:bgClr>
          </a:patt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Ovál 55"/>
          <p:cNvSpPr/>
          <p:nvPr/>
        </p:nvSpPr>
        <p:spPr>
          <a:xfrm>
            <a:off x="5181600" y="3733800"/>
            <a:ext cx="457200" cy="533400"/>
          </a:xfrm>
          <a:prstGeom prst="ellipse">
            <a:avLst/>
          </a:prstGeom>
          <a:pattFill prst="lgGrid">
            <a:fgClr>
              <a:srgbClr val="00B0F0"/>
            </a:fgClr>
            <a:bgClr>
              <a:schemeClr val="bg1"/>
            </a:bgClr>
          </a:patt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vál 56"/>
          <p:cNvSpPr/>
          <p:nvPr/>
        </p:nvSpPr>
        <p:spPr>
          <a:xfrm>
            <a:off x="4572000" y="3733800"/>
            <a:ext cx="457200" cy="533400"/>
          </a:xfrm>
          <a:prstGeom prst="ellipse">
            <a:avLst/>
          </a:prstGeom>
          <a:pattFill prst="lgGrid">
            <a:fgClr>
              <a:srgbClr val="00B0F0"/>
            </a:fgClr>
            <a:bgClr>
              <a:schemeClr val="bg1"/>
            </a:bgClr>
          </a:patt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Ovál 58"/>
          <p:cNvSpPr/>
          <p:nvPr/>
        </p:nvSpPr>
        <p:spPr>
          <a:xfrm>
            <a:off x="6096000" y="1447800"/>
            <a:ext cx="457200" cy="533400"/>
          </a:xfrm>
          <a:prstGeom prst="ellipse">
            <a:avLst/>
          </a:prstGeom>
          <a:solidFill>
            <a:schemeClr val="bg1"/>
          </a:solidFill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Ovál 59"/>
          <p:cNvSpPr/>
          <p:nvPr/>
        </p:nvSpPr>
        <p:spPr>
          <a:xfrm>
            <a:off x="6705600" y="1447800"/>
            <a:ext cx="457200" cy="533400"/>
          </a:xfrm>
          <a:prstGeom prst="ellipse">
            <a:avLst/>
          </a:prstGeom>
          <a:solidFill>
            <a:schemeClr val="bg1"/>
          </a:solidFill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Vývojový diagram: rozhodnutí 64"/>
          <p:cNvSpPr/>
          <p:nvPr/>
        </p:nvSpPr>
        <p:spPr>
          <a:xfrm>
            <a:off x="5791200" y="3581400"/>
            <a:ext cx="457200" cy="838200"/>
          </a:xfrm>
          <a:prstGeom prst="flowChartDecision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Vývojový diagram: rozhodnutí 65"/>
          <p:cNvSpPr/>
          <p:nvPr/>
        </p:nvSpPr>
        <p:spPr>
          <a:xfrm>
            <a:off x="6400800" y="3581400"/>
            <a:ext cx="457200" cy="838200"/>
          </a:xfrm>
          <a:prstGeom prst="flowChartDecision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Vývojový diagram: rozhodnutí 66"/>
          <p:cNvSpPr/>
          <p:nvPr/>
        </p:nvSpPr>
        <p:spPr>
          <a:xfrm>
            <a:off x="7010400" y="3581400"/>
            <a:ext cx="457200" cy="838200"/>
          </a:xfrm>
          <a:prstGeom prst="flowChartDecision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1" name="Obdélník 70"/>
          <p:cNvSpPr/>
          <p:nvPr/>
        </p:nvSpPr>
        <p:spPr>
          <a:xfrm>
            <a:off x="7543800" y="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2" name="Ovál 71"/>
          <p:cNvSpPr/>
          <p:nvPr/>
        </p:nvSpPr>
        <p:spPr>
          <a:xfrm>
            <a:off x="8229600" y="304800"/>
            <a:ext cx="457200" cy="533400"/>
          </a:xfrm>
          <a:prstGeom prst="ellipse">
            <a:avLst/>
          </a:prstGeom>
          <a:solidFill>
            <a:schemeClr val="bg1"/>
          </a:solidFill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3" name="Ovál 72"/>
          <p:cNvSpPr/>
          <p:nvPr/>
        </p:nvSpPr>
        <p:spPr>
          <a:xfrm>
            <a:off x="8839200" y="304800"/>
            <a:ext cx="457200" cy="533400"/>
          </a:xfrm>
          <a:prstGeom prst="ellipse">
            <a:avLst/>
          </a:prstGeom>
          <a:solidFill>
            <a:schemeClr val="bg1"/>
          </a:solidFill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Ovál 73"/>
          <p:cNvSpPr/>
          <p:nvPr/>
        </p:nvSpPr>
        <p:spPr>
          <a:xfrm>
            <a:off x="7620000" y="304800"/>
            <a:ext cx="457200" cy="533400"/>
          </a:xfrm>
          <a:prstGeom prst="ellipse">
            <a:avLst/>
          </a:prstGeom>
          <a:solidFill>
            <a:schemeClr val="bg1"/>
          </a:solidFill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7" name="Ovál 96"/>
          <p:cNvSpPr/>
          <p:nvPr/>
        </p:nvSpPr>
        <p:spPr>
          <a:xfrm>
            <a:off x="2438400" y="3733800"/>
            <a:ext cx="457200" cy="533400"/>
          </a:xfrm>
          <a:prstGeom prst="ellipse">
            <a:avLst/>
          </a:prstGeom>
          <a:pattFill prst="lgGrid">
            <a:fgClr>
              <a:srgbClr val="00B0F0"/>
            </a:fgClr>
            <a:bgClr>
              <a:schemeClr val="bg1"/>
            </a:bgClr>
          </a:patt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7" name="Vývojový diagram: rozhodnutí 106"/>
          <p:cNvSpPr/>
          <p:nvPr/>
        </p:nvSpPr>
        <p:spPr>
          <a:xfrm>
            <a:off x="914400" y="4724400"/>
            <a:ext cx="457200" cy="838200"/>
          </a:xfrm>
          <a:prstGeom prst="flowChartDecision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8" name="Vývojový diagram: rozhodnutí 107"/>
          <p:cNvSpPr/>
          <p:nvPr/>
        </p:nvSpPr>
        <p:spPr>
          <a:xfrm>
            <a:off x="7924800" y="3581400"/>
            <a:ext cx="457200" cy="838200"/>
          </a:xfrm>
          <a:prstGeom prst="flowChartDecision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9" name="Vývojový diagram: rozhodnutí 108"/>
          <p:cNvSpPr/>
          <p:nvPr/>
        </p:nvSpPr>
        <p:spPr>
          <a:xfrm>
            <a:off x="8534400" y="3581400"/>
            <a:ext cx="457200" cy="838200"/>
          </a:xfrm>
          <a:prstGeom prst="flowChartDecision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3" name="Vývojový diagram: rozhodnutí 112"/>
          <p:cNvSpPr/>
          <p:nvPr/>
        </p:nvSpPr>
        <p:spPr>
          <a:xfrm>
            <a:off x="2438400" y="4724400"/>
            <a:ext cx="457200" cy="838200"/>
          </a:xfrm>
          <a:prstGeom prst="flowChartDecision">
            <a:avLst/>
          </a:prstGeom>
          <a:pattFill prst="lgGrid">
            <a:fgClr>
              <a:srgbClr val="00B0F0"/>
            </a:fgClr>
            <a:bgClr>
              <a:schemeClr val="bg1"/>
            </a:bgClr>
          </a:patt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4" name="Vývojový diagram: rozhodnutí 113"/>
          <p:cNvSpPr/>
          <p:nvPr/>
        </p:nvSpPr>
        <p:spPr>
          <a:xfrm>
            <a:off x="8229600" y="4724400"/>
            <a:ext cx="457200" cy="838200"/>
          </a:xfrm>
          <a:prstGeom prst="flowChartDecision">
            <a:avLst/>
          </a:prstGeom>
          <a:solidFill>
            <a:schemeClr val="bg1"/>
          </a:solidFill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5" name="Vývojový diagram: rozhodnutí 114"/>
          <p:cNvSpPr/>
          <p:nvPr/>
        </p:nvSpPr>
        <p:spPr>
          <a:xfrm>
            <a:off x="3048000" y="4724400"/>
            <a:ext cx="457200" cy="838200"/>
          </a:xfrm>
          <a:prstGeom prst="flowChartDecision">
            <a:avLst/>
          </a:prstGeom>
          <a:pattFill prst="lgGrid">
            <a:fgClr>
              <a:srgbClr val="00B0F0"/>
            </a:fgClr>
            <a:bgClr>
              <a:schemeClr val="bg1"/>
            </a:bgClr>
          </a:patt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6" name="Vývojový diagram: rozhodnutí 115"/>
          <p:cNvSpPr/>
          <p:nvPr/>
        </p:nvSpPr>
        <p:spPr>
          <a:xfrm>
            <a:off x="4572000" y="4724400"/>
            <a:ext cx="457200" cy="838200"/>
          </a:xfrm>
          <a:prstGeom prst="flowChartDecision">
            <a:avLst/>
          </a:prstGeom>
          <a:pattFill prst="lgGrid">
            <a:fgClr>
              <a:srgbClr val="00B0F0"/>
            </a:fgClr>
            <a:bgClr>
              <a:schemeClr val="bg1"/>
            </a:bgClr>
          </a:patt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7" name="Vývojový diagram: rozhodnutí 116"/>
          <p:cNvSpPr/>
          <p:nvPr/>
        </p:nvSpPr>
        <p:spPr>
          <a:xfrm>
            <a:off x="5791200" y="4724400"/>
            <a:ext cx="457200" cy="838200"/>
          </a:xfrm>
          <a:prstGeom prst="flowChartDecision">
            <a:avLst/>
          </a:prstGeom>
          <a:pattFill prst="lgGrid">
            <a:fgClr>
              <a:srgbClr val="00B0F0"/>
            </a:fgClr>
            <a:bgClr>
              <a:schemeClr val="bg1"/>
            </a:bgClr>
          </a:patt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8" name="Vývojový diagram: rozhodnutí 117"/>
          <p:cNvSpPr/>
          <p:nvPr/>
        </p:nvSpPr>
        <p:spPr>
          <a:xfrm>
            <a:off x="6400800" y="4724400"/>
            <a:ext cx="457200" cy="838200"/>
          </a:xfrm>
          <a:prstGeom prst="flowChartDecision">
            <a:avLst/>
          </a:prstGeom>
          <a:pattFill prst="lgGrid">
            <a:fgClr>
              <a:srgbClr val="00B0F0"/>
            </a:fgClr>
            <a:bgClr>
              <a:schemeClr val="bg1"/>
            </a:bgClr>
          </a:patt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9" name="Vývojový diagram: rozhodnutí 118"/>
          <p:cNvSpPr/>
          <p:nvPr/>
        </p:nvSpPr>
        <p:spPr>
          <a:xfrm>
            <a:off x="7010400" y="4724400"/>
            <a:ext cx="457200" cy="838200"/>
          </a:xfrm>
          <a:prstGeom prst="flowChartDecision">
            <a:avLst/>
          </a:prstGeom>
          <a:pattFill prst="lgGrid">
            <a:fgClr>
              <a:srgbClr val="00B0F0"/>
            </a:fgClr>
            <a:bgClr>
              <a:schemeClr val="bg1"/>
            </a:bgClr>
          </a:patt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0" name="Vývojový diagram: rozhodnutí 119"/>
          <p:cNvSpPr/>
          <p:nvPr/>
        </p:nvSpPr>
        <p:spPr>
          <a:xfrm>
            <a:off x="304800" y="5867400"/>
            <a:ext cx="457200" cy="838200"/>
          </a:xfrm>
          <a:prstGeom prst="flowChartDecision">
            <a:avLst/>
          </a:prstGeom>
          <a:solidFill>
            <a:schemeClr val="bg1"/>
          </a:solidFill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1" name="Vývojový diagram: rozhodnutí 120"/>
          <p:cNvSpPr/>
          <p:nvPr/>
        </p:nvSpPr>
        <p:spPr>
          <a:xfrm>
            <a:off x="1524000" y="5867400"/>
            <a:ext cx="457200" cy="838200"/>
          </a:xfrm>
          <a:prstGeom prst="flowChartDecision">
            <a:avLst/>
          </a:prstGeom>
          <a:solidFill>
            <a:schemeClr val="bg1"/>
          </a:solidFill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2" name="Vývojový diagram: rozhodnutí 121"/>
          <p:cNvSpPr/>
          <p:nvPr/>
        </p:nvSpPr>
        <p:spPr>
          <a:xfrm>
            <a:off x="2438400" y="5867400"/>
            <a:ext cx="457200" cy="838200"/>
          </a:xfrm>
          <a:prstGeom prst="flowChartDecision">
            <a:avLst/>
          </a:prstGeom>
          <a:solidFill>
            <a:schemeClr val="bg1"/>
          </a:solidFill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3" name="Vývojový diagram: rozhodnutí 122"/>
          <p:cNvSpPr/>
          <p:nvPr/>
        </p:nvSpPr>
        <p:spPr>
          <a:xfrm>
            <a:off x="3048000" y="5867400"/>
            <a:ext cx="457200" cy="838200"/>
          </a:xfrm>
          <a:prstGeom prst="flowChartDecision">
            <a:avLst/>
          </a:prstGeom>
          <a:solidFill>
            <a:schemeClr val="bg1"/>
          </a:solidFill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4" name="Vývojový diagram: rozhodnutí 123"/>
          <p:cNvSpPr/>
          <p:nvPr/>
        </p:nvSpPr>
        <p:spPr>
          <a:xfrm>
            <a:off x="914400" y="5867400"/>
            <a:ext cx="457200" cy="838200"/>
          </a:xfrm>
          <a:prstGeom prst="flowChartDecision">
            <a:avLst/>
          </a:prstGeom>
          <a:solidFill>
            <a:schemeClr val="bg1"/>
          </a:solidFill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9" name="Obdélník 88"/>
          <p:cNvSpPr/>
          <p:nvPr/>
        </p:nvSpPr>
        <p:spPr>
          <a:xfrm>
            <a:off x="7543800" y="5715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cs-CZ" sz="800" b="1" dirty="0" smtClean="0">
                <a:solidFill>
                  <a:schemeClr val="tx1"/>
                </a:solidFill>
              </a:rPr>
              <a:t>SET je…</a:t>
            </a:r>
          </a:p>
          <a:p>
            <a:pPr algn="ctr"/>
            <a:r>
              <a:rPr lang="cs-CZ" sz="800" dirty="0" smtClean="0">
                <a:solidFill>
                  <a:schemeClr val="tx1"/>
                </a:solidFill>
              </a:rPr>
              <a:t>Na každé kartě </a:t>
            </a:r>
            <a:r>
              <a:rPr lang="cs-CZ" sz="800" dirty="0" smtClean="0">
                <a:solidFill>
                  <a:schemeClr val="tx1"/>
                </a:solidFill>
              </a:rPr>
              <a:t>můžeme rozlišit čtyři vlastnosti: barvu, tvar, výplň a počet. Každá z vlastností má po třech možnostech. Celkem je 81 karet. </a:t>
            </a:r>
            <a:r>
              <a:rPr lang="cs-CZ" sz="800" dirty="0" smtClean="0">
                <a:solidFill>
                  <a:schemeClr val="tx1"/>
                </a:solidFill>
              </a:rPr>
              <a:t>SET je trojice karet, která má některé vlastnosti buď na všech kartách stejné a nebo  právě zastoupené všemi třemi možnostmi. </a:t>
            </a:r>
            <a:endParaRPr lang="cs-CZ" sz="800" dirty="0">
              <a:solidFill>
                <a:schemeClr val="tx1"/>
              </a:solidFill>
            </a:endParaRPr>
          </a:p>
        </p:txBody>
      </p:sp>
      <p:sp>
        <p:nvSpPr>
          <p:cNvPr id="90" name="Obdélník 89"/>
          <p:cNvSpPr/>
          <p:nvPr/>
        </p:nvSpPr>
        <p:spPr>
          <a:xfrm>
            <a:off x="3886200" y="5715000"/>
            <a:ext cx="36576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cs-CZ" sz="800" b="1" dirty="0" smtClean="0">
                <a:solidFill>
                  <a:schemeClr val="tx1"/>
                </a:solidFill>
              </a:rPr>
              <a:t>Pravidla…</a:t>
            </a:r>
          </a:p>
          <a:p>
            <a:pPr algn="ctr"/>
            <a:r>
              <a:rPr lang="cs-CZ" sz="800" dirty="0" smtClean="0">
                <a:solidFill>
                  <a:schemeClr val="tx1"/>
                </a:solidFill>
              </a:rPr>
              <a:t>Kartičky </a:t>
            </a:r>
            <a:r>
              <a:rPr lang="cs-CZ" sz="800" dirty="0" err="1" smtClean="0">
                <a:solidFill>
                  <a:schemeClr val="tx1"/>
                </a:solidFill>
              </a:rPr>
              <a:t>odebírte</a:t>
            </a:r>
            <a:r>
              <a:rPr lang="cs-CZ" sz="800" dirty="0" smtClean="0">
                <a:solidFill>
                  <a:schemeClr val="tx1"/>
                </a:solidFill>
              </a:rPr>
              <a:t> po jedné z vrchu zamíchaného balíčku, takto vyložte obrázkem vzhůru 12 karet. </a:t>
            </a:r>
            <a:r>
              <a:rPr lang="cs-CZ" sz="800" dirty="0" smtClean="0">
                <a:solidFill>
                  <a:schemeClr val="tx1"/>
                </a:solidFill>
              </a:rPr>
              <a:t>Kdo z hráčů najde  ve vyložených kartách kdekoli SET tří karet,  vyřkne slovo SET a okamžitě ukáže ostatním karty </a:t>
            </a:r>
            <a:r>
              <a:rPr lang="cs-CZ" sz="800" dirty="0" err="1" smtClean="0">
                <a:solidFill>
                  <a:schemeClr val="tx1"/>
                </a:solidFill>
              </a:rPr>
              <a:t>SETu</a:t>
            </a:r>
            <a:r>
              <a:rPr lang="cs-CZ" sz="800" dirty="0" smtClean="0">
                <a:solidFill>
                  <a:schemeClr val="tx1"/>
                </a:solidFill>
              </a:rPr>
              <a:t>. Karty </a:t>
            </a:r>
            <a:r>
              <a:rPr lang="cs-CZ" sz="800" dirty="0" err="1" smtClean="0">
                <a:solidFill>
                  <a:schemeClr val="tx1"/>
                </a:solidFill>
              </a:rPr>
              <a:t>SETu</a:t>
            </a:r>
            <a:r>
              <a:rPr lang="cs-CZ" sz="800" dirty="0" smtClean="0">
                <a:solidFill>
                  <a:schemeClr val="tx1"/>
                </a:solidFill>
              </a:rPr>
              <a:t> </a:t>
            </a:r>
            <a:r>
              <a:rPr lang="cs-CZ" sz="800" dirty="0">
                <a:solidFill>
                  <a:schemeClr val="tx1"/>
                </a:solidFill>
              </a:rPr>
              <a:t>úspěšný hráč odebere </a:t>
            </a:r>
            <a:endParaRPr lang="cs-CZ" sz="800" dirty="0" smtClean="0">
              <a:solidFill>
                <a:schemeClr val="tx1"/>
              </a:solidFill>
            </a:endParaRPr>
          </a:p>
          <a:p>
            <a:pPr algn="ctr"/>
            <a:r>
              <a:rPr lang="cs-CZ" sz="800" dirty="0" smtClean="0">
                <a:solidFill>
                  <a:schemeClr val="tx1"/>
                </a:solidFill>
              </a:rPr>
              <a:t>k sobě jako bod ze hry. Pokud hráč po zvolání SET nedokáže ukázat ostatním  trojici karet </a:t>
            </a:r>
            <a:r>
              <a:rPr lang="cs-CZ" sz="800" dirty="0" err="1" smtClean="0">
                <a:solidFill>
                  <a:schemeClr val="tx1"/>
                </a:solidFill>
              </a:rPr>
              <a:t>SETu</a:t>
            </a:r>
            <a:r>
              <a:rPr lang="cs-CZ" sz="800" dirty="0" smtClean="0">
                <a:solidFill>
                  <a:schemeClr val="tx1"/>
                </a:solidFill>
              </a:rPr>
              <a:t>, nezúčastní se hry až do dalšího objevu </a:t>
            </a:r>
            <a:r>
              <a:rPr lang="cs-CZ" sz="800" dirty="0" err="1" smtClean="0">
                <a:solidFill>
                  <a:schemeClr val="tx1"/>
                </a:solidFill>
              </a:rPr>
              <a:t>SETu</a:t>
            </a:r>
            <a:r>
              <a:rPr lang="cs-CZ" sz="800" dirty="0" smtClean="0">
                <a:solidFill>
                  <a:schemeClr val="tx1"/>
                </a:solidFill>
              </a:rPr>
              <a:t>. Nelze-li z vyložených karet poskládat SET, vyloží se karta navíc.</a:t>
            </a:r>
            <a:r>
              <a:rPr lang="cs-CZ" sz="800" dirty="0">
                <a:solidFill>
                  <a:schemeClr val="tx1"/>
                </a:solidFill>
              </a:rPr>
              <a:t> </a:t>
            </a:r>
            <a:r>
              <a:rPr lang="cs-CZ" sz="800" dirty="0" smtClean="0">
                <a:solidFill>
                  <a:schemeClr val="tx1"/>
                </a:solidFill>
              </a:rPr>
              <a:t>Nejsou-li v balíčku už karty a z vyložených nelze složit další SET, hra končí. Spočítají se body. </a:t>
            </a:r>
            <a:endParaRPr lang="cs-CZ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5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Obdélník 143"/>
          <p:cNvSpPr/>
          <p:nvPr/>
        </p:nvSpPr>
        <p:spPr>
          <a:xfrm>
            <a:off x="2057400" y="5715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5" name="Obdélník 144"/>
          <p:cNvSpPr/>
          <p:nvPr/>
        </p:nvSpPr>
        <p:spPr>
          <a:xfrm>
            <a:off x="228600" y="5715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5" name="Obdélník 124"/>
          <p:cNvSpPr/>
          <p:nvPr/>
        </p:nvSpPr>
        <p:spPr>
          <a:xfrm>
            <a:off x="5715000" y="4572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6" name="Obdélník 125"/>
          <p:cNvSpPr/>
          <p:nvPr/>
        </p:nvSpPr>
        <p:spPr>
          <a:xfrm>
            <a:off x="7543800" y="4572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7" name="Obdélník 126"/>
          <p:cNvSpPr/>
          <p:nvPr/>
        </p:nvSpPr>
        <p:spPr>
          <a:xfrm>
            <a:off x="3886200" y="4572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8" name="Obdélník 127"/>
          <p:cNvSpPr/>
          <p:nvPr/>
        </p:nvSpPr>
        <p:spPr>
          <a:xfrm>
            <a:off x="2057400" y="4572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9" name="Obdélník 128"/>
          <p:cNvSpPr/>
          <p:nvPr/>
        </p:nvSpPr>
        <p:spPr>
          <a:xfrm>
            <a:off x="228600" y="4572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Obdélník 82"/>
          <p:cNvSpPr/>
          <p:nvPr/>
        </p:nvSpPr>
        <p:spPr>
          <a:xfrm>
            <a:off x="5715000" y="3429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4" name="Obdélník 83"/>
          <p:cNvSpPr/>
          <p:nvPr/>
        </p:nvSpPr>
        <p:spPr>
          <a:xfrm>
            <a:off x="7543800" y="3429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5" name="Obdélník 84"/>
          <p:cNvSpPr/>
          <p:nvPr/>
        </p:nvSpPr>
        <p:spPr>
          <a:xfrm>
            <a:off x="3886200" y="3429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6" name="Obdélník 85"/>
          <p:cNvSpPr/>
          <p:nvPr/>
        </p:nvSpPr>
        <p:spPr>
          <a:xfrm>
            <a:off x="2057400" y="3429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7" name="Obdélník 86"/>
          <p:cNvSpPr/>
          <p:nvPr/>
        </p:nvSpPr>
        <p:spPr>
          <a:xfrm>
            <a:off x="228600" y="3429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Ovál 51"/>
          <p:cNvSpPr/>
          <p:nvPr/>
        </p:nvSpPr>
        <p:spPr>
          <a:xfrm>
            <a:off x="914400" y="3733800"/>
            <a:ext cx="457200" cy="533400"/>
          </a:xfrm>
          <a:prstGeom prst="ellipse">
            <a:avLst/>
          </a:prstGeom>
          <a:pattFill prst="lgGrid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1" name="Obdélník 80"/>
          <p:cNvSpPr/>
          <p:nvPr/>
        </p:nvSpPr>
        <p:spPr>
          <a:xfrm>
            <a:off x="5715000" y="2286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2" name="Obdélník 81"/>
          <p:cNvSpPr/>
          <p:nvPr/>
        </p:nvSpPr>
        <p:spPr>
          <a:xfrm>
            <a:off x="7543800" y="2286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0" name="Obdélník 79"/>
          <p:cNvSpPr/>
          <p:nvPr/>
        </p:nvSpPr>
        <p:spPr>
          <a:xfrm>
            <a:off x="7543800" y="1143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6" name="Obdélník 75"/>
          <p:cNvSpPr/>
          <p:nvPr/>
        </p:nvSpPr>
        <p:spPr>
          <a:xfrm>
            <a:off x="3886200" y="2286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5" name="Obdélník 74"/>
          <p:cNvSpPr/>
          <p:nvPr/>
        </p:nvSpPr>
        <p:spPr>
          <a:xfrm>
            <a:off x="2057400" y="2286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228600" y="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990600" y="152400"/>
            <a:ext cx="304800" cy="838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057400" y="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2514600" y="152400"/>
            <a:ext cx="304800" cy="838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3124200" y="152400"/>
            <a:ext cx="304800" cy="838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3886200" y="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4648200" y="152400"/>
            <a:ext cx="304800" cy="838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4038600" y="152400"/>
            <a:ext cx="304800" cy="838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5257800" y="152400"/>
            <a:ext cx="304800" cy="838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228600" y="1143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990600" y="1295400"/>
            <a:ext cx="304800" cy="838200"/>
          </a:xfrm>
          <a:prstGeom prst="rect">
            <a:avLst/>
          </a:prstGeom>
          <a:pattFill prst="lgGrid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2057400" y="1143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3886200" y="1143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228600" y="2286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990600" y="2438400"/>
            <a:ext cx="304800" cy="838200"/>
          </a:xfrm>
          <a:prstGeom prst="rect">
            <a:avLst/>
          </a:prstGeom>
          <a:solidFill>
            <a:schemeClr val="bg1"/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délník 25"/>
          <p:cNvSpPr/>
          <p:nvPr/>
        </p:nvSpPr>
        <p:spPr>
          <a:xfrm>
            <a:off x="2514600" y="2438400"/>
            <a:ext cx="304800" cy="838200"/>
          </a:xfrm>
          <a:prstGeom prst="rect">
            <a:avLst/>
          </a:prstGeom>
          <a:solidFill>
            <a:schemeClr val="bg1"/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/>
          <p:cNvSpPr/>
          <p:nvPr/>
        </p:nvSpPr>
        <p:spPr>
          <a:xfrm>
            <a:off x="3124200" y="2438400"/>
            <a:ext cx="304800" cy="838200"/>
          </a:xfrm>
          <a:prstGeom prst="rect">
            <a:avLst/>
          </a:prstGeom>
          <a:solidFill>
            <a:schemeClr val="bg1"/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/>
          <p:cNvSpPr/>
          <p:nvPr/>
        </p:nvSpPr>
        <p:spPr>
          <a:xfrm>
            <a:off x="4648200" y="2438400"/>
            <a:ext cx="304800" cy="838200"/>
          </a:xfrm>
          <a:prstGeom prst="rect">
            <a:avLst/>
          </a:prstGeom>
          <a:solidFill>
            <a:schemeClr val="bg1"/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bdélník 29"/>
          <p:cNvSpPr/>
          <p:nvPr/>
        </p:nvSpPr>
        <p:spPr>
          <a:xfrm>
            <a:off x="4038600" y="2438400"/>
            <a:ext cx="304800" cy="838200"/>
          </a:xfrm>
          <a:prstGeom prst="rect">
            <a:avLst/>
          </a:prstGeom>
          <a:solidFill>
            <a:schemeClr val="bg1"/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bdélník 30"/>
          <p:cNvSpPr/>
          <p:nvPr/>
        </p:nvSpPr>
        <p:spPr>
          <a:xfrm>
            <a:off x="5257800" y="2438400"/>
            <a:ext cx="304800" cy="838200"/>
          </a:xfrm>
          <a:prstGeom prst="rect">
            <a:avLst/>
          </a:prstGeom>
          <a:solidFill>
            <a:schemeClr val="bg1"/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2514600" y="1295400"/>
            <a:ext cx="304800" cy="838200"/>
          </a:xfrm>
          <a:prstGeom prst="rect">
            <a:avLst/>
          </a:prstGeom>
          <a:pattFill prst="lgGrid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bdélník 32"/>
          <p:cNvSpPr/>
          <p:nvPr/>
        </p:nvSpPr>
        <p:spPr>
          <a:xfrm>
            <a:off x="3124200" y="1295400"/>
            <a:ext cx="304800" cy="838200"/>
          </a:xfrm>
          <a:prstGeom prst="rect">
            <a:avLst/>
          </a:prstGeom>
          <a:pattFill prst="lgGrid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bdélník 33"/>
          <p:cNvSpPr/>
          <p:nvPr/>
        </p:nvSpPr>
        <p:spPr>
          <a:xfrm>
            <a:off x="4038600" y="1295400"/>
            <a:ext cx="304800" cy="838200"/>
          </a:xfrm>
          <a:prstGeom prst="rect">
            <a:avLst/>
          </a:prstGeom>
          <a:pattFill prst="lgGrid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bdélník 34"/>
          <p:cNvSpPr/>
          <p:nvPr/>
        </p:nvSpPr>
        <p:spPr>
          <a:xfrm>
            <a:off x="4648200" y="1295400"/>
            <a:ext cx="304800" cy="838200"/>
          </a:xfrm>
          <a:prstGeom prst="rect">
            <a:avLst/>
          </a:prstGeom>
          <a:pattFill prst="lgGrid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bdélník 35"/>
          <p:cNvSpPr/>
          <p:nvPr/>
        </p:nvSpPr>
        <p:spPr>
          <a:xfrm>
            <a:off x="5257800" y="1295400"/>
            <a:ext cx="304800" cy="838200"/>
          </a:xfrm>
          <a:prstGeom prst="rect">
            <a:avLst/>
          </a:prstGeom>
          <a:pattFill prst="lgGrid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Obdélník 42"/>
          <p:cNvSpPr/>
          <p:nvPr/>
        </p:nvSpPr>
        <p:spPr>
          <a:xfrm>
            <a:off x="5715000" y="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bdélník 43"/>
          <p:cNvSpPr/>
          <p:nvPr/>
        </p:nvSpPr>
        <p:spPr>
          <a:xfrm>
            <a:off x="5715000" y="1143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vál 45"/>
          <p:cNvSpPr/>
          <p:nvPr/>
        </p:nvSpPr>
        <p:spPr>
          <a:xfrm>
            <a:off x="6400800" y="2590800"/>
            <a:ext cx="457200" cy="533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vál 46"/>
          <p:cNvSpPr/>
          <p:nvPr/>
        </p:nvSpPr>
        <p:spPr>
          <a:xfrm>
            <a:off x="7924800" y="2590800"/>
            <a:ext cx="457200" cy="533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vál 47"/>
          <p:cNvSpPr/>
          <p:nvPr/>
        </p:nvSpPr>
        <p:spPr>
          <a:xfrm>
            <a:off x="8534400" y="2590800"/>
            <a:ext cx="457200" cy="533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Ovál 48"/>
          <p:cNvSpPr/>
          <p:nvPr/>
        </p:nvSpPr>
        <p:spPr>
          <a:xfrm>
            <a:off x="8229600" y="1447800"/>
            <a:ext cx="457200" cy="533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Ovál 49"/>
          <p:cNvSpPr/>
          <p:nvPr/>
        </p:nvSpPr>
        <p:spPr>
          <a:xfrm>
            <a:off x="7620000" y="1447800"/>
            <a:ext cx="457200" cy="533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Ovál 50"/>
          <p:cNvSpPr/>
          <p:nvPr/>
        </p:nvSpPr>
        <p:spPr>
          <a:xfrm>
            <a:off x="8839200" y="1447800"/>
            <a:ext cx="457200" cy="533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Ovál 52"/>
          <p:cNvSpPr/>
          <p:nvPr/>
        </p:nvSpPr>
        <p:spPr>
          <a:xfrm>
            <a:off x="6400800" y="304800"/>
            <a:ext cx="457200" cy="533400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vál 53"/>
          <p:cNvSpPr/>
          <p:nvPr/>
        </p:nvSpPr>
        <p:spPr>
          <a:xfrm>
            <a:off x="3048000" y="3733800"/>
            <a:ext cx="457200" cy="533400"/>
          </a:xfrm>
          <a:prstGeom prst="ellipse">
            <a:avLst/>
          </a:prstGeom>
          <a:pattFill prst="lgGrid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Ovál 54"/>
          <p:cNvSpPr/>
          <p:nvPr/>
        </p:nvSpPr>
        <p:spPr>
          <a:xfrm>
            <a:off x="3962400" y="3733800"/>
            <a:ext cx="457200" cy="533400"/>
          </a:xfrm>
          <a:prstGeom prst="ellipse">
            <a:avLst/>
          </a:prstGeom>
          <a:pattFill prst="lgGrid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Ovál 55"/>
          <p:cNvSpPr/>
          <p:nvPr/>
        </p:nvSpPr>
        <p:spPr>
          <a:xfrm>
            <a:off x="5181600" y="3733800"/>
            <a:ext cx="457200" cy="533400"/>
          </a:xfrm>
          <a:prstGeom prst="ellipse">
            <a:avLst/>
          </a:prstGeom>
          <a:pattFill prst="lgGrid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vál 56"/>
          <p:cNvSpPr/>
          <p:nvPr/>
        </p:nvSpPr>
        <p:spPr>
          <a:xfrm>
            <a:off x="4572000" y="3733800"/>
            <a:ext cx="457200" cy="533400"/>
          </a:xfrm>
          <a:prstGeom prst="ellipse">
            <a:avLst/>
          </a:prstGeom>
          <a:pattFill prst="lgGrid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Ovál 58"/>
          <p:cNvSpPr/>
          <p:nvPr/>
        </p:nvSpPr>
        <p:spPr>
          <a:xfrm>
            <a:off x="6096000" y="1447800"/>
            <a:ext cx="457200" cy="533400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Ovál 59"/>
          <p:cNvSpPr/>
          <p:nvPr/>
        </p:nvSpPr>
        <p:spPr>
          <a:xfrm>
            <a:off x="6705600" y="1447800"/>
            <a:ext cx="457200" cy="533400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Vývojový diagram: rozhodnutí 64"/>
          <p:cNvSpPr/>
          <p:nvPr/>
        </p:nvSpPr>
        <p:spPr>
          <a:xfrm>
            <a:off x="5791200" y="3581400"/>
            <a:ext cx="457200" cy="838200"/>
          </a:xfrm>
          <a:prstGeom prst="flowChartDecisi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Vývojový diagram: rozhodnutí 65"/>
          <p:cNvSpPr/>
          <p:nvPr/>
        </p:nvSpPr>
        <p:spPr>
          <a:xfrm>
            <a:off x="6400800" y="3581400"/>
            <a:ext cx="457200" cy="838200"/>
          </a:xfrm>
          <a:prstGeom prst="flowChartDecisi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Vývojový diagram: rozhodnutí 66"/>
          <p:cNvSpPr/>
          <p:nvPr/>
        </p:nvSpPr>
        <p:spPr>
          <a:xfrm>
            <a:off x="7010400" y="3581400"/>
            <a:ext cx="457200" cy="838200"/>
          </a:xfrm>
          <a:prstGeom prst="flowChartDecisi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1" name="Obdélník 70"/>
          <p:cNvSpPr/>
          <p:nvPr/>
        </p:nvSpPr>
        <p:spPr>
          <a:xfrm>
            <a:off x="7543800" y="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2" name="Ovál 71"/>
          <p:cNvSpPr/>
          <p:nvPr/>
        </p:nvSpPr>
        <p:spPr>
          <a:xfrm>
            <a:off x="8229600" y="304800"/>
            <a:ext cx="457200" cy="533400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3" name="Ovál 72"/>
          <p:cNvSpPr/>
          <p:nvPr/>
        </p:nvSpPr>
        <p:spPr>
          <a:xfrm>
            <a:off x="8839200" y="304800"/>
            <a:ext cx="457200" cy="533400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Ovál 73"/>
          <p:cNvSpPr/>
          <p:nvPr/>
        </p:nvSpPr>
        <p:spPr>
          <a:xfrm>
            <a:off x="7620000" y="304800"/>
            <a:ext cx="457200" cy="533400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7" name="Ovál 96"/>
          <p:cNvSpPr/>
          <p:nvPr/>
        </p:nvSpPr>
        <p:spPr>
          <a:xfrm>
            <a:off x="2438400" y="3733800"/>
            <a:ext cx="457200" cy="533400"/>
          </a:xfrm>
          <a:prstGeom prst="ellipse">
            <a:avLst/>
          </a:prstGeom>
          <a:pattFill prst="lgGrid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7" name="Vývojový diagram: rozhodnutí 106"/>
          <p:cNvSpPr/>
          <p:nvPr/>
        </p:nvSpPr>
        <p:spPr>
          <a:xfrm>
            <a:off x="914400" y="4724400"/>
            <a:ext cx="457200" cy="838200"/>
          </a:xfrm>
          <a:prstGeom prst="flowChartDecisi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8" name="Vývojový diagram: rozhodnutí 107"/>
          <p:cNvSpPr/>
          <p:nvPr/>
        </p:nvSpPr>
        <p:spPr>
          <a:xfrm>
            <a:off x="7924800" y="3581400"/>
            <a:ext cx="457200" cy="838200"/>
          </a:xfrm>
          <a:prstGeom prst="flowChartDecisi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9" name="Vývojový diagram: rozhodnutí 108"/>
          <p:cNvSpPr/>
          <p:nvPr/>
        </p:nvSpPr>
        <p:spPr>
          <a:xfrm>
            <a:off x="8534400" y="3581400"/>
            <a:ext cx="457200" cy="838200"/>
          </a:xfrm>
          <a:prstGeom prst="flowChartDecisi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3" name="Vývojový diagram: rozhodnutí 112"/>
          <p:cNvSpPr/>
          <p:nvPr/>
        </p:nvSpPr>
        <p:spPr>
          <a:xfrm>
            <a:off x="2438400" y="4724400"/>
            <a:ext cx="457200" cy="838200"/>
          </a:xfrm>
          <a:prstGeom prst="flowChartDecision">
            <a:avLst/>
          </a:prstGeom>
          <a:pattFill prst="lgGrid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4" name="Vývojový diagram: rozhodnutí 113"/>
          <p:cNvSpPr/>
          <p:nvPr/>
        </p:nvSpPr>
        <p:spPr>
          <a:xfrm>
            <a:off x="8229600" y="4724400"/>
            <a:ext cx="457200" cy="838200"/>
          </a:xfrm>
          <a:prstGeom prst="flowChartDecision">
            <a:avLst/>
          </a:prstGeom>
          <a:solidFill>
            <a:schemeClr val="bg1"/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5" name="Vývojový diagram: rozhodnutí 114"/>
          <p:cNvSpPr/>
          <p:nvPr/>
        </p:nvSpPr>
        <p:spPr>
          <a:xfrm>
            <a:off x="3048000" y="4724400"/>
            <a:ext cx="457200" cy="838200"/>
          </a:xfrm>
          <a:prstGeom prst="flowChartDecision">
            <a:avLst/>
          </a:prstGeom>
          <a:pattFill prst="lgGrid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6" name="Vývojový diagram: rozhodnutí 115"/>
          <p:cNvSpPr/>
          <p:nvPr/>
        </p:nvSpPr>
        <p:spPr>
          <a:xfrm>
            <a:off x="4572000" y="4724400"/>
            <a:ext cx="457200" cy="838200"/>
          </a:xfrm>
          <a:prstGeom prst="flowChartDecision">
            <a:avLst/>
          </a:prstGeom>
          <a:pattFill prst="lgGrid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7" name="Vývojový diagram: rozhodnutí 116"/>
          <p:cNvSpPr/>
          <p:nvPr/>
        </p:nvSpPr>
        <p:spPr>
          <a:xfrm>
            <a:off x="5791200" y="4724400"/>
            <a:ext cx="457200" cy="838200"/>
          </a:xfrm>
          <a:prstGeom prst="flowChartDecision">
            <a:avLst/>
          </a:prstGeom>
          <a:pattFill prst="lgGrid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8" name="Vývojový diagram: rozhodnutí 117"/>
          <p:cNvSpPr/>
          <p:nvPr/>
        </p:nvSpPr>
        <p:spPr>
          <a:xfrm>
            <a:off x="6400800" y="4724400"/>
            <a:ext cx="457200" cy="838200"/>
          </a:xfrm>
          <a:prstGeom prst="flowChartDecision">
            <a:avLst/>
          </a:prstGeom>
          <a:pattFill prst="lgGrid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9" name="Vývojový diagram: rozhodnutí 118"/>
          <p:cNvSpPr/>
          <p:nvPr/>
        </p:nvSpPr>
        <p:spPr>
          <a:xfrm>
            <a:off x="7010400" y="4724400"/>
            <a:ext cx="457200" cy="838200"/>
          </a:xfrm>
          <a:prstGeom prst="flowChartDecision">
            <a:avLst/>
          </a:prstGeom>
          <a:pattFill prst="lgGrid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0" name="Vývojový diagram: rozhodnutí 119"/>
          <p:cNvSpPr/>
          <p:nvPr/>
        </p:nvSpPr>
        <p:spPr>
          <a:xfrm>
            <a:off x="304800" y="5867400"/>
            <a:ext cx="457200" cy="838200"/>
          </a:xfrm>
          <a:prstGeom prst="flowChartDecision">
            <a:avLst/>
          </a:prstGeom>
          <a:solidFill>
            <a:schemeClr val="bg1"/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1" name="Vývojový diagram: rozhodnutí 120"/>
          <p:cNvSpPr/>
          <p:nvPr/>
        </p:nvSpPr>
        <p:spPr>
          <a:xfrm>
            <a:off x="1524000" y="5867400"/>
            <a:ext cx="457200" cy="838200"/>
          </a:xfrm>
          <a:prstGeom prst="flowChartDecision">
            <a:avLst/>
          </a:prstGeom>
          <a:solidFill>
            <a:schemeClr val="bg1"/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2" name="Vývojový diagram: rozhodnutí 121"/>
          <p:cNvSpPr/>
          <p:nvPr/>
        </p:nvSpPr>
        <p:spPr>
          <a:xfrm>
            <a:off x="2438400" y="5867400"/>
            <a:ext cx="457200" cy="838200"/>
          </a:xfrm>
          <a:prstGeom prst="flowChartDecision">
            <a:avLst/>
          </a:prstGeom>
          <a:solidFill>
            <a:schemeClr val="bg1"/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3" name="Vývojový diagram: rozhodnutí 122"/>
          <p:cNvSpPr/>
          <p:nvPr/>
        </p:nvSpPr>
        <p:spPr>
          <a:xfrm>
            <a:off x="3048000" y="5867400"/>
            <a:ext cx="457200" cy="838200"/>
          </a:xfrm>
          <a:prstGeom prst="flowChartDecision">
            <a:avLst/>
          </a:prstGeom>
          <a:solidFill>
            <a:schemeClr val="bg1"/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4" name="Vývojový diagram: rozhodnutí 123"/>
          <p:cNvSpPr/>
          <p:nvPr/>
        </p:nvSpPr>
        <p:spPr>
          <a:xfrm>
            <a:off x="914400" y="5867400"/>
            <a:ext cx="457200" cy="838200"/>
          </a:xfrm>
          <a:prstGeom prst="flowChartDecision">
            <a:avLst/>
          </a:prstGeom>
          <a:solidFill>
            <a:schemeClr val="bg1"/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9" name="Obdélník 88"/>
          <p:cNvSpPr/>
          <p:nvPr/>
        </p:nvSpPr>
        <p:spPr>
          <a:xfrm>
            <a:off x="7543800" y="5715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cs-CZ" sz="800" b="1" dirty="0" smtClean="0">
                <a:solidFill>
                  <a:schemeClr val="tx1"/>
                </a:solidFill>
              </a:rPr>
              <a:t>SET je…</a:t>
            </a:r>
          </a:p>
          <a:p>
            <a:pPr algn="ctr"/>
            <a:r>
              <a:rPr lang="cs-CZ" sz="800" dirty="0" smtClean="0">
                <a:solidFill>
                  <a:schemeClr val="tx1"/>
                </a:solidFill>
              </a:rPr>
              <a:t>Na každé kartě </a:t>
            </a:r>
            <a:r>
              <a:rPr lang="cs-CZ" sz="800" dirty="0" smtClean="0">
                <a:solidFill>
                  <a:schemeClr val="tx1"/>
                </a:solidFill>
              </a:rPr>
              <a:t>můžeme rozlišit čtyři vlastnosti: barvu, tvar, výplň a počet. Každá z vlastností má po třech možnostech. Celkem je 81 karet. </a:t>
            </a:r>
            <a:r>
              <a:rPr lang="cs-CZ" sz="800" dirty="0" smtClean="0">
                <a:solidFill>
                  <a:schemeClr val="tx1"/>
                </a:solidFill>
              </a:rPr>
              <a:t>SET je trojice karet, která má některé vlastnosti buď na všech kartách stejné a nebo  právě zastoupené všemi třemi možnostmi. </a:t>
            </a:r>
            <a:endParaRPr lang="cs-CZ" sz="800" dirty="0">
              <a:solidFill>
                <a:schemeClr val="tx1"/>
              </a:solidFill>
            </a:endParaRPr>
          </a:p>
        </p:txBody>
      </p:sp>
      <p:sp>
        <p:nvSpPr>
          <p:cNvPr id="90" name="Obdélník 89"/>
          <p:cNvSpPr/>
          <p:nvPr/>
        </p:nvSpPr>
        <p:spPr>
          <a:xfrm>
            <a:off x="3886200" y="5715000"/>
            <a:ext cx="36576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cs-CZ" sz="800" b="1" dirty="0" smtClean="0">
                <a:solidFill>
                  <a:schemeClr val="tx1"/>
                </a:solidFill>
              </a:rPr>
              <a:t>Pravidla…</a:t>
            </a:r>
          </a:p>
          <a:p>
            <a:pPr algn="ctr"/>
            <a:r>
              <a:rPr lang="cs-CZ" sz="800" dirty="0" smtClean="0">
                <a:solidFill>
                  <a:schemeClr val="tx1"/>
                </a:solidFill>
              </a:rPr>
              <a:t>Kartičky </a:t>
            </a:r>
            <a:r>
              <a:rPr lang="cs-CZ" sz="800" dirty="0" err="1" smtClean="0">
                <a:solidFill>
                  <a:schemeClr val="tx1"/>
                </a:solidFill>
              </a:rPr>
              <a:t>odebírte</a:t>
            </a:r>
            <a:r>
              <a:rPr lang="cs-CZ" sz="800" dirty="0" smtClean="0">
                <a:solidFill>
                  <a:schemeClr val="tx1"/>
                </a:solidFill>
              </a:rPr>
              <a:t> po jedné z vrchu zamíchaného balíčku, takto vyložte obrázkem vzhůru 12 karet. </a:t>
            </a:r>
            <a:r>
              <a:rPr lang="cs-CZ" sz="800" dirty="0" smtClean="0">
                <a:solidFill>
                  <a:schemeClr val="tx1"/>
                </a:solidFill>
              </a:rPr>
              <a:t>Kdo z hráčů najde  ve vyložených kartách kdekoli SET tří karet,  vyřkne slovo SET a okamžitě ukáže ostatním karty </a:t>
            </a:r>
            <a:r>
              <a:rPr lang="cs-CZ" sz="800" dirty="0" err="1" smtClean="0">
                <a:solidFill>
                  <a:schemeClr val="tx1"/>
                </a:solidFill>
              </a:rPr>
              <a:t>SETu</a:t>
            </a:r>
            <a:r>
              <a:rPr lang="cs-CZ" sz="800" dirty="0" smtClean="0">
                <a:solidFill>
                  <a:schemeClr val="tx1"/>
                </a:solidFill>
              </a:rPr>
              <a:t>. Karty </a:t>
            </a:r>
            <a:r>
              <a:rPr lang="cs-CZ" sz="800" dirty="0" err="1" smtClean="0">
                <a:solidFill>
                  <a:schemeClr val="tx1"/>
                </a:solidFill>
              </a:rPr>
              <a:t>SETu</a:t>
            </a:r>
            <a:r>
              <a:rPr lang="cs-CZ" sz="800" dirty="0" smtClean="0">
                <a:solidFill>
                  <a:schemeClr val="tx1"/>
                </a:solidFill>
              </a:rPr>
              <a:t> </a:t>
            </a:r>
            <a:r>
              <a:rPr lang="cs-CZ" sz="800" dirty="0">
                <a:solidFill>
                  <a:schemeClr val="tx1"/>
                </a:solidFill>
              </a:rPr>
              <a:t>úspěšný hráč odebere </a:t>
            </a:r>
            <a:endParaRPr lang="cs-CZ" sz="800" dirty="0" smtClean="0">
              <a:solidFill>
                <a:schemeClr val="tx1"/>
              </a:solidFill>
            </a:endParaRPr>
          </a:p>
          <a:p>
            <a:pPr algn="ctr"/>
            <a:r>
              <a:rPr lang="cs-CZ" sz="800" dirty="0" smtClean="0">
                <a:solidFill>
                  <a:schemeClr val="tx1"/>
                </a:solidFill>
              </a:rPr>
              <a:t>k sobě jako bod ze hry. Pokud hráč po zvolání SET nedokáže ukázat ostatním  trojici karet </a:t>
            </a:r>
            <a:r>
              <a:rPr lang="cs-CZ" sz="800" dirty="0" err="1" smtClean="0">
                <a:solidFill>
                  <a:schemeClr val="tx1"/>
                </a:solidFill>
              </a:rPr>
              <a:t>SETu</a:t>
            </a:r>
            <a:r>
              <a:rPr lang="cs-CZ" sz="800" dirty="0" smtClean="0">
                <a:solidFill>
                  <a:schemeClr val="tx1"/>
                </a:solidFill>
              </a:rPr>
              <a:t>, nezúčastní se hry až do dalšího objevu </a:t>
            </a:r>
            <a:r>
              <a:rPr lang="cs-CZ" sz="800" dirty="0" err="1" smtClean="0">
                <a:solidFill>
                  <a:schemeClr val="tx1"/>
                </a:solidFill>
              </a:rPr>
              <a:t>SETu</a:t>
            </a:r>
            <a:r>
              <a:rPr lang="cs-CZ" sz="800" dirty="0" smtClean="0">
                <a:solidFill>
                  <a:schemeClr val="tx1"/>
                </a:solidFill>
              </a:rPr>
              <a:t>. Nelze-li z vyložených karet poskládat SET, vyloží se karta navíc.</a:t>
            </a:r>
            <a:r>
              <a:rPr lang="cs-CZ" sz="800" dirty="0">
                <a:solidFill>
                  <a:schemeClr val="tx1"/>
                </a:solidFill>
              </a:rPr>
              <a:t> </a:t>
            </a:r>
            <a:r>
              <a:rPr lang="cs-CZ" sz="800" dirty="0" smtClean="0">
                <a:solidFill>
                  <a:schemeClr val="tx1"/>
                </a:solidFill>
              </a:rPr>
              <a:t>Nejsou-li v balíčku už karty a z vyložených nelze složit další SET, hra končí. Spočítají se body. </a:t>
            </a:r>
            <a:endParaRPr lang="cs-CZ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75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Obdélník 143"/>
          <p:cNvSpPr/>
          <p:nvPr/>
        </p:nvSpPr>
        <p:spPr>
          <a:xfrm>
            <a:off x="2057400" y="5715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5" name="Obdélník 144"/>
          <p:cNvSpPr/>
          <p:nvPr/>
        </p:nvSpPr>
        <p:spPr>
          <a:xfrm>
            <a:off x="228600" y="5715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5" name="Obdélník 124"/>
          <p:cNvSpPr/>
          <p:nvPr/>
        </p:nvSpPr>
        <p:spPr>
          <a:xfrm>
            <a:off x="5715000" y="4572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6" name="Obdélník 125"/>
          <p:cNvSpPr/>
          <p:nvPr/>
        </p:nvSpPr>
        <p:spPr>
          <a:xfrm>
            <a:off x="7543800" y="4572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7" name="Obdélník 126"/>
          <p:cNvSpPr/>
          <p:nvPr/>
        </p:nvSpPr>
        <p:spPr>
          <a:xfrm>
            <a:off x="3886200" y="4572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8" name="Obdélník 127"/>
          <p:cNvSpPr/>
          <p:nvPr/>
        </p:nvSpPr>
        <p:spPr>
          <a:xfrm>
            <a:off x="2057400" y="4572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9" name="Obdélník 128"/>
          <p:cNvSpPr/>
          <p:nvPr/>
        </p:nvSpPr>
        <p:spPr>
          <a:xfrm>
            <a:off x="228600" y="4572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Obdélník 82"/>
          <p:cNvSpPr/>
          <p:nvPr/>
        </p:nvSpPr>
        <p:spPr>
          <a:xfrm>
            <a:off x="5715000" y="3429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4" name="Obdélník 83"/>
          <p:cNvSpPr/>
          <p:nvPr/>
        </p:nvSpPr>
        <p:spPr>
          <a:xfrm>
            <a:off x="7543800" y="3429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5" name="Obdélník 84"/>
          <p:cNvSpPr/>
          <p:nvPr/>
        </p:nvSpPr>
        <p:spPr>
          <a:xfrm>
            <a:off x="3886200" y="3429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6" name="Obdélník 85"/>
          <p:cNvSpPr/>
          <p:nvPr/>
        </p:nvSpPr>
        <p:spPr>
          <a:xfrm>
            <a:off x="2057400" y="3429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7" name="Obdélník 86"/>
          <p:cNvSpPr/>
          <p:nvPr/>
        </p:nvSpPr>
        <p:spPr>
          <a:xfrm>
            <a:off x="228600" y="3429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Ovál 51"/>
          <p:cNvSpPr/>
          <p:nvPr/>
        </p:nvSpPr>
        <p:spPr>
          <a:xfrm>
            <a:off x="914400" y="3733800"/>
            <a:ext cx="457200" cy="533400"/>
          </a:xfrm>
          <a:prstGeom prst="ellipse">
            <a:avLst/>
          </a:prstGeom>
          <a:pattFill prst="lgGrid">
            <a:fgClr>
              <a:srgbClr val="92D050"/>
            </a:fgClr>
            <a:bgClr>
              <a:schemeClr val="bg1"/>
            </a:bgClr>
          </a:patt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1" name="Obdélník 80"/>
          <p:cNvSpPr/>
          <p:nvPr/>
        </p:nvSpPr>
        <p:spPr>
          <a:xfrm>
            <a:off x="5715000" y="2286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2" name="Obdélník 81"/>
          <p:cNvSpPr/>
          <p:nvPr/>
        </p:nvSpPr>
        <p:spPr>
          <a:xfrm>
            <a:off x="7543800" y="2286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0" name="Obdélník 79"/>
          <p:cNvSpPr/>
          <p:nvPr/>
        </p:nvSpPr>
        <p:spPr>
          <a:xfrm>
            <a:off x="7543800" y="1143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6" name="Obdélník 75"/>
          <p:cNvSpPr/>
          <p:nvPr/>
        </p:nvSpPr>
        <p:spPr>
          <a:xfrm>
            <a:off x="3886200" y="2286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5" name="Obdélník 74"/>
          <p:cNvSpPr/>
          <p:nvPr/>
        </p:nvSpPr>
        <p:spPr>
          <a:xfrm>
            <a:off x="2057400" y="2286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228600" y="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990600" y="152400"/>
            <a:ext cx="304800" cy="8382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057400" y="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2514600" y="152400"/>
            <a:ext cx="304800" cy="8382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3124200" y="152400"/>
            <a:ext cx="304800" cy="8382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3886200" y="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4648200" y="152400"/>
            <a:ext cx="304800" cy="8382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4038600" y="152400"/>
            <a:ext cx="304800" cy="8382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5257800" y="152400"/>
            <a:ext cx="304800" cy="8382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228600" y="1143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990600" y="1295400"/>
            <a:ext cx="304800" cy="838200"/>
          </a:xfrm>
          <a:prstGeom prst="rect">
            <a:avLst/>
          </a:prstGeom>
          <a:pattFill prst="lgGrid">
            <a:fgClr>
              <a:srgbClr val="92D050"/>
            </a:fgClr>
            <a:bgClr>
              <a:schemeClr val="bg1"/>
            </a:bgClr>
          </a:patt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2057400" y="1143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3886200" y="1143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228600" y="2286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990600" y="2438400"/>
            <a:ext cx="304800" cy="838200"/>
          </a:xfrm>
          <a:prstGeom prst="rect">
            <a:avLst/>
          </a:prstGeom>
          <a:solidFill>
            <a:schemeClr val="bg1"/>
          </a:solidFill>
          <a:ln w="50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délník 25"/>
          <p:cNvSpPr/>
          <p:nvPr/>
        </p:nvSpPr>
        <p:spPr>
          <a:xfrm>
            <a:off x="2514600" y="2438400"/>
            <a:ext cx="304800" cy="838200"/>
          </a:xfrm>
          <a:prstGeom prst="rect">
            <a:avLst/>
          </a:prstGeom>
          <a:solidFill>
            <a:schemeClr val="bg1"/>
          </a:solidFill>
          <a:ln w="50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/>
          <p:cNvSpPr/>
          <p:nvPr/>
        </p:nvSpPr>
        <p:spPr>
          <a:xfrm>
            <a:off x="3124200" y="2438400"/>
            <a:ext cx="304800" cy="838200"/>
          </a:xfrm>
          <a:prstGeom prst="rect">
            <a:avLst/>
          </a:prstGeom>
          <a:solidFill>
            <a:schemeClr val="bg1"/>
          </a:solidFill>
          <a:ln w="50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/>
          <p:cNvSpPr/>
          <p:nvPr/>
        </p:nvSpPr>
        <p:spPr>
          <a:xfrm>
            <a:off x="4648200" y="2438400"/>
            <a:ext cx="304800" cy="838200"/>
          </a:xfrm>
          <a:prstGeom prst="rect">
            <a:avLst/>
          </a:prstGeom>
          <a:solidFill>
            <a:schemeClr val="bg1"/>
          </a:solidFill>
          <a:ln w="50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bdélník 29"/>
          <p:cNvSpPr/>
          <p:nvPr/>
        </p:nvSpPr>
        <p:spPr>
          <a:xfrm>
            <a:off x="4038600" y="2438400"/>
            <a:ext cx="304800" cy="838200"/>
          </a:xfrm>
          <a:prstGeom prst="rect">
            <a:avLst/>
          </a:prstGeom>
          <a:solidFill>
            <a:schemeClr val="bg1"/>
          </a:solidFill>
          <a:ln w="50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bdélník 30"/>
          <p:cNvSpPr/>
          <p:nvPr/>
        </p:nvSpPr>
        <p:spPr>
          <a:xfrm>
            <a:off x="5257800" y="2438400"/>
            <a:ext cx="304800" cy="838200"/>
          </a:xfrm>
          <a:prstGeom prst="rect">
            <a:avLst/>
          </a:prstGeom>
          <a:solidFill>
            <a:schemeClr val="bg1"/>
          </a:solidFill>
          <a:ln w="50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2514600" y="1295400"/>
            <a:ext cx="304800" cy="838200"/>
          </a:xfrm>
          <a:prstGeom prst="rect">
            <a:avLst/>
          </a:prstGeom>
          <a:pattFill prst="lgGrid">
            <a:fgClr>
              <a:srgbClr val="92D050"/>
            </a:fgClr>
            <a:bgClr>
              <a:schemeClr val="bg1"/>
            </a:bgClr>
          </a:patt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bdélník 32"/>
          <p:cNvSpPr/>
          <p:nvPr/>
        </p:nvSpPr>
        <p:spPr>
          <a:xfrm>
            <a:off x="3124200" y="1295400"/>
            <a:ext cx="304800" cy="838200"/>
          </a:xfrm>
          <a:prstGeom prst="rect">
            <a:avLst/>
          </a:prstGeom>
          <a:pattFill prst="lgGrid">
            <a:fgClr>
              <a:srgbClr val="92D050"/>
            </a:fgClr>
            <a:bgClr>
              <a:schemeClr val="bg1"/>
            </a:bgClr>
          </a:patt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bdélník 33"/>
          <p:cNvSpPr/>
          <p:nvPr/>
        </p:nvSpPr>
        <p:spPr>
          <a:xfrm>
            <a:off x="4038600" y="1295400"/>
            <a:ext cx="304800" cy="838200"/>
          </a:xfrm>
          <a:prstGeom prst="rect">
            <a:avLst/>
          </a:prstGeom>
          <a:pattFill prst="lgGrid">
            <a:fgClr>
              <a:srgbClr val="92D050"/>
            </a:fgClr>
            <a:bgClr>
              <a:schemeClr val="bg1"/>
            </a:bgClr>
          </a:patt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bdélník 34"/>
          <p:cNvSpPr/>
          <p:nvPr/>
        </p:nvSpPr>
        <p:spPr>
          <a:xfrm>
            <a:off x="4648200" y="1295400"/>
            <a:ext cx="304800" cy="838200"/>
          </a:xfrm>
          <a:prstGeom prst="rect">
            <a:avLst/>
          </a:prstGeom>
          <a:pattFill prst="lgGrid">
            <a:fgClr>
              <a:srgbClr val="92D050"/>
            </a:fgClr>
            <a:bgClr>
              <a:schemeClr val="bg1"/>
            </a:bgClr>
          </a:patt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bdélník 35"/>
          <p:cNvSpPr/>
          <p:nvPr/>
        </p:nvSpPr>
        <p:spPr>
          <a:xfrm>
            <a:off x="5257800" y="1295400"/>
            <a:ext cx="304800" cy="838200"/>
          </a:xfrm>
          <a:prstGeom prst="rect">
            <a:avLst/>
          </a:prstGeom>
          <a:pattFill prst="lgGrid">
            <a:fgClr>
              <a:srgbClr val="92D050"/>
            </a:fgClr>
            <a:bgClr>
              <a:schemeClr val="bg1"/>
            </a:bgClr>
          </a:patt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Obdélník 42"/>
          <p:cNvSpPr/>
          <p:nvPr/>
        </p:nvSpPr>
        <p:spPr>
          <a:xfrm>
            <a:off x="5715000" y="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bdélník 43"/>
          <p:cNvSpPr/>
          <p:nvPr/>
        </p:nvSpPr>
        <p:spPr>
          <a:xfrm>
            <a:off x="5715000" y="1143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vál 45"/>
          <p:cNvSpPr/>
          <p:nvPr/>
        </p:nvSpPr>
        <p:spPr>
          <a:xfrm>
            <a:off x="6400800" y="2590800"/>
            <a:ext cx="457200" cy="5334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vál 46"/>
          <p:cNvSpPr/>
          <p:nvPr/>
        </p:nvSpPr>
        <p:spPr>
          <a:xfrm>
            <a:off x="7924800" y="2590800"/>
            <a:ext cx="457200" cy="5334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vál 47"/>
          <p:cNvSpPr/>
          <p:nvPr/>
        </p:nvSpPr>
        <p:spPr>
          <a:xfrm>
            <a:off x="8534400" y="2590800"/>
            <a:ext cx="457200" cy="5334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Ovál 48"/>
          <p:cNvSpPr/>
          <p:nvPr/>
        </p:nvSpPr>
        <p:spPr>
          <a:xfrm>
            <a:off x="8229600" y="1447800"/>
            <a:ext cx="457200" cy="5334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Ovál 49"/>
          <p:cNvSpPr/>
          <p:nvPr/>
        </p:nvSpPr>
        <p:spPr>
          <a:xfrm>
            <a:off x="7620000" y="1447800"/>
            <a:ext cx="457200" cy="5334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Ovál 50"/>
          <p:cNvSpPr/>
          <p:nvPr/>
        </p:nvSpPr>
        <p:spPr>
          <a:xfrm>
            <a:off x="8839200" y="1447800"/>
            <a:ext cx="457200" cy="5334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Ovál 52"/>
          <p:cNvSpPr/>
          <p:nvPr/>
        </p:nvSpPr>
        <p:spPr>
          <a:xfrm>
            <a:off x="6400800" y="304800"/>
            <a:ext cx="457200" cy="533400"/>
          </a:xfrm>
          <a:prstGeom prst="ellipse">
            <a:avLst/>
          </a:prstGeom>
          <a:solidFill>
            <a:schemeClr val="bg1"/>
          </a:solidFill>
          <a:ln w="50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vál 53"/>
          <p:cNvSpPr/>
          <p:nvPr/>
        </p:nvSpPr>
        <p:spPr>
          <a:xfrm>
            <a:off x="3048000" y="3733800"/>
            <a:ext cx="457200" cy="533400"/>
          </a:xfrm>
          <a:prstGeom prst="ellipse">
            <a:avLst/>
          </a:prstGeom>
          <a:pattFill prst="lgGrid">
            <a:fgClr>
              <a:srgbClr val="92D050"/>
            </a:fgClr>
            <a:bgClr>
              <a:schemeClr val="bg1"/>
            </a:bgClr>
          </a:patt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Ovál 54"/>
          <p:cNvSpPr/>
          <p:nvPr/>
        </p:nvSpPr>
        <p:spPr>
          <a:xfrm>
            <a:off x="3962400" y="3733800"/>
            <a:ext cx="457200" cy="533400"/>
          </a:xfrm>
          <a:prstGeom prst="ellipse">
            <a:avLst/>
          </a:prstGeom>
          <a:pattFill prst="lgGrid">
            <a:fgClr>
              <a:srgbClr val="92D050"/>
            </a:fgClr>
            <a:bgClr>
              <a:schemeClr val="bg1"/>
            </a:bgClr>
          </a:patt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Ovál 55"/>
          <p:cNvSpPr/>
          <p:nvPr/>
        </p:nvSpPr>
        <p:spPr>
          <a:xfrm>
            <a:off x="5181600" y="3733800"/>
            <a:ext cx="457200" cy="533400"/>
          </a:xfrm>
          <a:prstGeom prst="ellipse">
            <a:avLst/>
          </a:prstGeom>
          <a:pattFill prst="lgGrid">
            <a:fgClr>
              <a:srgbClr val="92D050"/>
            </a:fgClr>
            <a:bgClr>
              <a:schemeClr val="bg1"/>
            </a:bgClr>
          </a:patt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vál 56"/>
          <p:cNvSpPr/>
          <p:nvPr/>
        </p:nvSpPr>
        <p:spPr>
          <a:xfrm>
            <a:off x="4572000" y="3733800"/>
            <a:ext cx="457200" cy="533400"/>
          </a:xfrm>
          <a:prstGeom prst="ellipse">
            <a:avLst/>
          </a:prstGeom>
          <a:pattFill prst="lgGrid">
            <a:fgClr>
              <a:srgbClr val="92D050"/>
            </a:fgClr>
            <a:bgClr>
              <a:schemeClr val="bg1"/>
            </a:bgClr>
          </a:patt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Ovál 58"/>
          <p:cNvSpPr/>
          <p:nvPr/>
        </p:nvSpPr>
        <p:spPr>
          <a:xfrm>
            <a:off x="6096000" y="1447800"/>
            <a:ext cx="457200" cy="533400"/>
          </a:xfrm>
          <a:prstGeom prst="ellipse">
            <a:avLst/>
          </a:prstGeom>
          <a:solidFill>
            <a:schemeClr val="bg1"/>
          </a:solidFill>
          <a:ln w="50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Ovál 59"/>
          <p:cNvSpPr/>
          <p:nvPr/>
        </p:nvSpPr>
        <p:spPr>
          <a:xfrm>
            <a:off x="6705600" y="1447800"/>
            <a:ext cx="457200" cy="533400"/>
          </a:xfrm>
          <a:prstGeom prst="ellipse">
            <a:avLst/>
          </a:prstGeom>
          <a:solidFill>
            <a:schemeClr val="bg1"/>
          </a:solidFill>
          <a:ln w="50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Vývojový diagram: rozhodnutí 64"/>
          <p:cNvSpPr/>
          <p:nvPr/>
        </p:nvSpPr>
        <p:spPr>
          <a:xfrm>
            <a:off x="5791200" y="3581400"/>
            <a:ext cx="457200" cy="838200"/>
          </a:xfrm>
          <a:prstGeom prst="flowChartDecision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Vývojový diagram: rozhodnutí 65"/>
          <p:cNvSpPr/>
          <p:nvPr/>
        </p:nvSpPr>
        <p:spPr>
          <a:xfrm>
            <a:off x="6400800" y="3581400"/>
            <a:ext cx="457200" cy="838200"/>
          </a:xfrm>
          <a:prstGeom prst="flowChartDecision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Vývojový diagram: rozhodnutí 66"/>
          <p:cNvSpPr/>
          <p:nvPr/>
        </p:nvSpPr>
        <p:spPr>
          <a:xfrm>
            <a:off x="7010400" y="3581400"/>
            <a:ext cx="457200" cy="838200"/>
          </a:xfrm>
          <a:prstGeom prst="flowChartDecision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1" name="Obdélník 70"/>
          <p:cNvSpPr/>
          <p:nvPr/>
        </p:nvSpPr>
        <p:spPr>
          <a:xfrm>
            <a:off x="7543800" y="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2" name="Ovál 71"/>
          <p:cNvSpPr/>
          <p:nvPr/>
        </p:nvSpPr>
        <p:spPr>
          <a:xfrm>
            <a:off x="8229600" y="304800"/>
            <a:ext cx="457200" cy="533400"/>
          </a:xfrm>
          <a:prstGeom prst="ellipse">
            <a:avLst/>
          </a:prstGeom>
          <a:solidFill>
            <a:schemeClr val="bg1"/>
          </a:solidFill>
          <a:ln w="50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3" name="Ovál 72"/>
          <p:cNvSpPr/>
          <p:nvPr/>
        </p:nvSpPr>
        <p:spPr>
          <a:xfrm>
            <a:off x="8839200" y="304800"/>
            <a:ext cx="457200" cy="533400"/>
          </a:xfrm>
          <a:prstGeom prst="ellipse">
            <a:avLst/>
          </a:prstGeom>
          <a:solidFill>
            <a:schemeClr val="bg1"/>
          </a:solidFill>
          <a:ln w="50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Ovál 73"/>
          <p:cNvSpPr/>
          <p:nvPr/>
        </p:nvSpPr>
        <p:spPr>
          <a:xfrm>
            <a:off x="7620000" y="304800"/>
            <a:ext cx="457200" cy="533400"/>
          </a:xfrm>
          <a:prstGeom prst="ellipse">
            <a:avLst/>
          </a:prstGeom>
          <a:solidFill>
            <a:schemeClr val="bg1"/>
          </a:solidFill>
          <a:ln w="50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7" name="Ovál 96"/>
          <p:cNvSpPr/>
          <p:nvPr/>
        </p:nvSpPr>
        <p:spPr>
          <a:xfrm>
            <a:off x="2438400" y="3733800"/>
            <a:ext cx="457200" cy="533400"/>
          </a:xfrm>
          <a:prstGeom prst="ellipse">
            <a:avLst/>
          </a:prstGeom>
          <a:pattFill prst="lgGrid">
            <a:fgClr>
              <a:srgbClr val="92D050"/>
            </a:fgClr>
            <a:bgClr>
              <a:schemeClr val="bg1"/>
            </a:bgClr>
          </a:patt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7" name="Vývojový diagram: rozhodnutí 106"/>
          <p:cNvSpPr/>
          <p:nvPr/>
        </p:nvSpPr>
        <p:spPr>
          <a:xfrm>
            <a:off x="914400" y="4724400"/>
            <a:ext cx="457200" cy="838200"/>
          </a:xfrm>
          <a:prstGeom prst="flowChartDecision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8" name="Vývojový diagram: rozhodnutí 107"/>
          <p:cNvSpPr/>
          <p:nvPr/>
        </p:nvSpPr>
        <p:spPr>
          <a:xfrm>
            <a:off x="7924800" y="3581400"/>
            <a:ext cx="457200" cy="838200"/>
          </a:xfrm>
          <a:prstGeom prst="flowChartDecision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9" name="Vývojový diagram: rozhodnutí 108"/>
          <p:cNvSpPr/>
          <p:nvPr/>
        </p:nvSpPr>
        <p:spPr>
          <a:xfrm>
            <a:off x="8534400" y="3581400"/>
            <a:ext cx="457200" cy="838200"/>
          </a:xfrm>
          <a:prstGeom prst="flowChartDecision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3" name="Vývojový diagram: rozhodnutí 112"/>
          <p:cNvSpPr/>
          <p:nvPr/>
        </p:nvSpPr>
        <p:spPr>
          <a:xfrm>
            <a:off x="2438400" y="4724400"/>
            <a:ext cx="457200" cy="838200"/>
          </a:xfrm>
          <a:prstGeom prst="flowChartDecision">
            <a:avLst/>
          </a:prstGeom>
          <a:pattFill prst="lgGrid">
            <a:fgClr>
              <a:srgbClr val="92D050"/>
            </a:fgClr>
            <a:bgClr>
              <a:schemeClr val="bg1"/>
            </a:bgClr>
          </a:patt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4" name="Vývojový diagram: rozhodnutí 113"/>
          <p:cNvSpPr/>
          <p:nvPr/>
        </p:nvSpPr>
        <p:spPr>
          <a:xfrm>
            <a:off x="8229600" y="4724400"/>
            <a:ext cx="457200" cy="838200"/>
          </a:xfrm>
          <a:prstGeom prst="flowChartDecision">
            <a:avLst/>
          </a:prstGeom>
          <a:solidFill>
            <a:schemeClr val="bg1"/>
          </a:solidFill>
          <a:ln w="50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5" name="Vývojový diagram: rozhodnutí 114"/>
          <p:cNvSpPr/>
          <p:nvPr/>
        </p:nvSpPr>
        <p:spPr>
          <a:xfrm>
            <a:off x="3048000" y="4724400"/>
            <a:ext cx="457200" cy="838200"/>
          </a:xfrm>
          <a:prstGeom prst="flowChartDecision">
            <a:avLst/>
          </a:prstGeom>
          <a:pattFill prst="lgGrid">
            <a:fgClr>
              <a:srgbClr val="92D050"/>
            </a:fgClr>
            <a:bgClr>
              <a:schemeClr val="bg1"/>
            </a:bgClr>
          </a:patt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6" name="Vývojový diagram: rozhodnutí 115"/>
          <p:cNvSpPr/>
          <p:nvPr/>
        </p:nvSpPr>
        <p:spPr>
          <a:xfrm>
            <a:off x="4572000" y="4724400"/>
            <a:ext cx="457200" cy="838200"/>
          </a:xfrm>
          <a:prstGeom prst="flowChartDecision">
            <a:avLst/>
          </a:prstGeom>
          <a:pattFill prst="lgGrid">
            <a:fgClr>
              <a:srgbClr val="92D050"/>
            </a:fgClr>
            <a:bgClr>
              <a:schemeClr val="bg1"/>
            </a:bgClr>
          </a:patt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7" name="Vývojový diagram: rozhodnutí 116"/>
          <p:cNvSpPr/>
          <p:nvPr/>
        </p:nvSpPr>
        <p:spPr>
          <a:xfrm>
            <a:off x="5791200" y="4724400"/>
            <a:ext cx="457200" cy="838200"/>
          </a:xfrm>
          <a:prstGeom prst="flowChartDecision">
            <a:avLst/>
          </a:prstGeom>
          <a:pattFill prst="lgGrid">
            <a:fgClr>
              <a:srgbClr val="92D050"/>
            </a:fgClr>
            <a:bgClr>
              <a:schemeClr val="bg1"/>
            </a:bgClr>
          </a:patt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8" name="Vývojový diagram: rozhodnutí 117"/>
          <p:cNvSpPr/>
          <p:nvPr/>
        </p:nvSpPr>
        <p:spPr>
          <a:xfrm>
            <a:off x="6400800" y="4724400"/>
            <a:ext cx="457200" cy="838200"/>
          </a:xfrm>
          <a:prstGeom prst="flowChartDecision">
            <a:avLst/>
          </a:prstGeom>
          <a:pattFill prst="lgGrid">
            <a:fgClr>
              <a:srgbClr val="92D050"/>
            </a:fgClr>
            <a:bgClr>
              <a:schemeClr val="bg1"/>
            </a:bgClr>
          </a:patt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9" name="Vývojový diagram: rozhodnutí 118"/>
          <p:cNvSpPr/>
          <p:nvPr/>
        </p:nvSpPr>
        <p:spPr>
          <a:xfrm>
            <a:off x="7010400" y="4724400"/>
            <a:ext cx="457200" cy="838200"/>
          </a:xfrm>
          <a:prstGeom prst="flowChartDecision">
            <a:avLst/>
          </a:prstGeom>
          <a:pattFill prst="lgGrid">
            <a:fgClr>
              <a:srgbClr val="92D050"/>
            </a:fgClr>
            <a:bgClr>
              <a:schemeClr val="bg1"/>
            </a:bgClr>
          </a:patt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0" name="Vývojový diagram: rozhodnutí 119"/>
          <p:cNvSpPr/>
          <p:nvPr/>
        </p:nvSpPr>
        <p:spPr>
          <a:xfrm>
            <a:off x="304800" y="5867400"/>
            <a:ext cx="457200" cy="838200"/>
          </a:xfrm>
          <a:prstGeom prst="flowChartDecision">
            <a:avLst/>
          </a:prstGeom>
          <a:solidFill>
            <a:schemeClr val="bg1"/>
          </a:solidFill>
          <a:ln w="50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1" name="Vývojový diagram: rozhodnutí 120"/>
          <p:cNvSpPr/>
          <p:nvPr/>
        </p:nvSpPr>
        <p:spPr>
          <a:xfrm>
            <a:off x="1524000" y="5867400"/>
            <a:ext cx="457200" cy="838200"/>
          </a:xfrm>
          <a:prstGeom prst="flowChartDecision">
            <a:avLst/>
          </a:prstGeom>
          <a:solidFill>
            <a:schemeClr val="bg1"/>
          </a:solidFill>
          <a:ln w="50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2" name="Vývojový diagram: rozhodnutí 121"/>
          <p:cNvSpPr/>
          <p:nvPr/>
        </p:nvSpPr>
        <p:spPr>
          <a:xfrm>
            <a:off x="2438400" y="5867400"/>
            <a:ext cx="457200" cy="838200"/>
          </a:xfrm>
          <a:prstGeom prst="flowChartDecision">
            <a:avLst/>
          </a:prstGeom>
          <a:solidFill>
            <a:schemeClr val="bg1"/>
          </a:solidFill>
          <a:ln w="50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3" name="Vývojový diagram: rozhodnutí 122"/>
          <p:cNvSpPr/>
          <p:nvPr/>
        </p:nvSpPr>
        <p:spPr>
          <a:xfrm>
            <a:off x="3048000" y="5867400"/>
            <a:ext cx="457200" cy="838200"/>
          </a:xfrm>
          <a:prstGeom prst="flowChartDecision">
            <a:avLst/>
          </a:prstGeom>
          <a:solidFill>
            <a:schemeClr val="bg1"/>
          </a:solidFill>
          <a:ln w="50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4" name="Vývojový diagram: rozhodnutí 123"/>
          <p:cNvSpPr/>
          <p:nvPr/>
        </p:nvSpPr>
        <p:spPr>
          <a:xfrm>
            <a:off x="914400" y="5867400"/>
            <a:ext cx="457200" cy="838200"/>
          </a:xfrm>
          <a:prstGeom prst="flowChartDecision">
            <a:avLst/>
          </a:prstGeom>
          <a:solidFill>
            <a:schemeClr val="bg1"/>
          </a:solidFill>
          <a:ln w="50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9" name="Obdélník 88"/>
          <p:cNvSpPr/>
          <p:nvPr/>
        </p:nvSpPr>
        <p:spPr>
          <a:xfrm>
            <a:off x="7543800" y="5715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cs-CZ" sz="800" b="1" dirty="0" smtClean="0">
                <a:solidFill>
                  <a:schemeClr val="tx1"/>
                </a:solidFill>
              </a:rPr>
              <a:t>SET je…</a:t>
            </a:r>
          </a:p>
          <a:p>
            <a:pPr algn="ctr"/>
            <a:r>
              <a:rPr lang="cs-CZ" sz="800" dirty="0" smtClean="0">
                <a:solidFill>
                  <a:schemeClr val="tx1"/>
                </a:solidFill>
              </a:rPr>
              <a:t>Na každé kartě </a:t>
            </a:r>
            <a:r>
              <a:rPr lang="cs-CZ" sz="800" dirty="0" smtClean="0">
                <a:solidFill>
                  <a:schemeClr val="tx1"/>
                </a:solidFill>
              </a:rPr>
              <a:t>můžeme rozlišit čtyři vlastnosti: barvu, tvar, výplň a počet. Každá z vlastností má po třech možnostech. Celkem je 81 karet. </a:t>
            </a:r>
            <a:r>
              <a:rPr lang="cs-CZ" sz="800" dirty="0" smtClean="0">
                <a:solidFill>
                  <a:schemeClr val="tx1"/>
                </a:solidFill>
              </a:rPr>
              <a:t>SET je trojice karet, která má některé vlastnosti buď na všech kartách stejné a nebo  právě zastoupené všemi třemi možnostmi. </a:t>
            </a:r>
            <a:endParaRPr lang="cs-CZ" sz="800" dirty="0">
              <a:solidFill>
                <a:schemeClr val="tx1"/>
              </a:solidFill>
            </a:endParaRPr>
          </a:p>
        </p:txBody>
      </p:sp>
      <p:sp>
        <p:nvSpPr>
          <p:cNvPr id="90" name="Obdélník 89"/>
          <p:cNvSpPr/>
          <p:nvPr/>
        </p:nvSpPr>
        <p:spPr>
          <a:xfrm>
            <a:off x="3886200" y="5715000"/>
            <a:ext cx="36576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cs-CZ" sz="800" b="1" dirty="0" smtClean="0">
                <a:solidFill>
                  <a:schemeClr val="tx1"/>
                </a:solidFill>
              </a:rPr>
              <a:t>Pravidla…</a:t>
            </a:r>
          </a:p>
          <a:p>
            <a:pPr algn="ctr"/>
            <a:r>
              <a:rPr lang="cs-CZ" sz="800" dirty="0" smtClean="0">
                <a:solidFill>
                  <a:schemeClr val="tx1"/>
                </a:solidFill>
              </a:rPr>
              <a:t>Kartičky </a:t>
            </a:r>
            <a:r>
              <a:rPr lang="cs-CZ" sz="800" dirty="0" err="1" smtClean="0">
                <a:solidFill>
                  <a:schemeClr val="tx1"/>
                </a:solidFill>
              </a:rPr>
              <a:t>odebírte</a:t>
            </a:r>
            <a:r>
              <a:rPr lang="cs-CZ" sz="800" dirty="0" smtClean="0">
                <a:solidFill>
                  <a:schemeClr val="tx1"/>
                </a:solidFill>
              </a:rPr>
              <a:t> po jedné z vrchu zamíchaného balíčku, takto vyložte obrázkem vzhůru 12 karet. </a:t>
            </a:r>
            <a:r>
              <a:rPr lang="cs-CZ" sz="800" dirty="0" smtClean="0">
                <a:solidFill>
                  <a:schemeClr val="tx1"/>
                </a:solidFill>
              </a:rPr>
              <a:t>Kdo z hráčů najde  ve vyložených kartách kdekoli SET tří karet,  vyřkne slovo SET a okamžitě ukáže ostatním karty </a:t>
            </a:r>
            <a:r>
              <a:rPr lang="cs-CZ" sz="800" dirty="0" err="1" smtClean="0">
                <a:solidFill>
                  <a:schemeClr val="tx1"/>
                </a:solidFill>
              </a:rPr>
              <a:t>SETu</a:t>
            </a:r>
            <a:r>
              <a:rPr lang="cs-CZ" sz="800" dirty="0" smtClean="0">
                <a:solidFill>
                  <a:schemeClr val="tx1"/>
                </a:solidFill>
              </a:rPr>
              <a:t>. Karty </a:t>
            </a:r>
            <a:r>
              <a:rPr lang="cs-CZ" sz="800" dirty="0" err="1" smtClean="0">
                <a:solidFill>
                  <a:schemeClr val="tx1"/>
                </a:solidFill>
              </a:rPr>
              <a:t>SETu</a:t>
            </a:r>
            <a:r>
              <a:rPr lang="cs-CZ" sz="800" dirty="0" smtClean="0">
                <a:solidFill>
                  <a:schemeClr val="tx1"/>
                </a:solidFill>
              </a:rPr>
              <a:t> </a:t>
            </a:r>
            <a:r>
              <a:rPr lang="cs-CZ" sz="800" dirty="0">
                <a:solidFill>
                  <a:schemeClr val="tx1"/>
                </a:solidFill>
              </a:rPr>
              <a:t>úspěšný hráč odebere </a:t>
            </a:r>
            <a:endParaRPr lang="cs-CZ" sz="800" dirty="0" smtClean="0">
              <a:solidFill>
                <a:schemeClr val="tx1"/>
              </a:solidFill>
            </a:endParaRPr>
          </a:p>
          <a:p>
            <a:pPr algn="ctr"/>
            <a:r>
              <a:rPr lang="cs-CZ" sz="800" dirty="0" smtClean="0">
                <a:solidFill>
                  <a:schemeClr val="tx1"/>
                </a:solidFill>
              </a:rPr>
              <a:t>k sobě jako bod ze hry. Pokud hráč po zvolání SET nedokáže ukázat ostatním  trojici karet </a:t>
            </a:r>
            <a:r>
              <a:rPr lang="cs-CZ" sz="800" dirty="0" err="1" smtClean="0">
                <a:solidFill>
                  <a:schemeClr val="tx1"/>
                </a:solidFill>
              </a:rPr>
              <a:t>SETu</a:t>
            </a:r>
            <a:r>
              <a:rPr lang="cs-CZ" sz="800" dirty="0" smtClean="0">
                <a:solidFill>
                  <a:schemeClr val="tx1"/>
                </a:solidFill>
              </a:rPr>
              <a:t>, nezúčastní se hry až do dalšího objevu </a:t>
            </a:r>
            <a:r>
              <a:rPr lang="cs-CZ" sz="800" dirty="0" err="1" smtClean="0">
                <a:solidFill>
                  <a:schemeClr val="tx1"/>
                </a:solidFill>
              </a:rPr>
              <a:t>SETu</a:t>
            </a:r>
            <a:r>
              <a:rPr lang="cs-CZ" sz="800" dirty="0" smtClean="0">
                <a:solidFill>
                  <a:schemeClr val="tx1"/>
                </a:solidFill>
              </a:rPr>
              <a:t>. Nelze-li z vyložených karet poskládat SET, vyloží se karta navíc.</a:t>
            </a:r>
            <a:r>
              <a:rPr lang="cs-CZ" sz="800" dirty="0">
                <a:solidFill>
                  <a:schemeClr val="tx1"/>
                </a:solidFill>
              </a:rPr>
              <a:t> </a:t>
            </a:r>
            <a:r>
              <a:rPr lang="cs-CZ" sz="800" dirty="0" smtClean="0">
                <a:solidFill>
                  <a:schemeClr val="tx1"/>
                </a:solidFill>
              </a:rPr>
              <a:t>Nejsou-li v balíčku už karty a z vyložených nelze složit další SET, hra končí. Spočítají se body. </a:t>
            </a:r>
            <a:endParaRPr lang="cs-CZ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28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Obdélník 143"/>
          <p:cNvSpPr/>
          <p:nvPr/>
        </p:nvSpPr>
        <p:spPr>
          <a:xfrm>
            <a:off x="2057400" y="5715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5" name="Obdélník 144"/>
          <p:cNvSpPr/>
          <p:nvPr/>
        </p:nvSpPr>
        <p:spPr>
          <a:xfrm>
            <a:off x="228600" y="5715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5" name="Obdélník 124"/>
          <p:cNvSpPr/>
          <p:nvPr/>
        </p:nvSpPr>
        <p:spPr>
          <a:xfrm>
            <a:off x="5715000" y="4572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6" name="Obdélník 125"/>
          <p:cNvSpPr/>
          <p:nvPr/>
        </p:nvSpPr>
        <p:spPr>
          <a:xfrm>
            <a:off x="7543800" y="4572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7" name="Obdélník 126"/>
          <p:cNvSpPr/>
          <p:nvPr/>
        </p:nvSpPr>
        <p:spPr>
          <a:xfrm>
            <a:off x="3886200" y="4572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8" name="Obdélník 127"/>
          <p:cNvSpPr/>
          <p:nvPr/>
        </p:nvSpPr>
        <p:spPr>
          <a:xfrm>
            <a:off x="2057400" y="4572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9" name="Obdélník 128"/>
          <p:cNvSpPr/>
          <p:nvPr/>
        </p:nvSpPr>
        <p:spPr>
          <a:xfrm>
            <a:off x="228600" y="4572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Obdélník 82"/>
          <p:cNvSpPr/>
          <p:nvPr/>
        </p:nvSpPr>
        <p:spPr>
          <a:xfrm>
            <a:off x="5715000" y="3429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4" name="Obdélník 83"/>
          <p:cNvSpPr/>
          <p:nvPr/>
        </p:nvSpPr>
        <p:spPr>
          <a:xfrm>
            <a:off x="7543800" y="3429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5" name="Obdélník 84"/>
          <p:cNvSpPr/>
          <p:nvPr/>
        </p:nvSpPr>
        <p:spPr>
          <a:xfrm>
            <a:off x="3886200" y="3429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6" name="Obdélník 85"/>
          <p:cNvSpPr/>
          <p:nvPr/>
        </p:nvSpPr>
        <p:spPr>
          <a:xfrm>
            <a:off x="2057400" y="3429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7" name="Obdélník 86"/>
          <p:cNvSpPr/>
          <p:nvPr/>
        </p:nvSpPr>
        <p:spPr>
          <a:xfrm>
            <a:off x="228600" y="3429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Ovál 51"/>
          <p:cNvSpPr/>
          <p:nvPr/>
        </p:nvSpPr>
        <p:spPr>
          <a:xfrm>
            <a:off x="914400" y="3733800"/>
            <a:ext cx="457200" cy="5334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1" name="Obdélník 80"/>
          <p:cNvSpPr/>
          <p:nvPr/>
        </p:nvSpPr>
        <p:spPr>
          <a:xfrm>
            <a:off x="5715000" y="2286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2" name="Obdélník 81"/>
          <p:cNvSpPr/>
          <p:nvPr/>
        </p:nvSpPr>
        <p:spPr>
          <a:xfrm>
            <a:off x="7543800" y="2286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0" name="Obdélník 79"/>
          <p:cNvSpPr/>
          <p:nvPr/>
        </p:nvSpPr>
        <p:spPr>
          <a:xfrm>
            <a:off x="7543800" y="1143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6" name="Obdélník 75"/>
          <p:cNvSpPr/>
          <p:nvPr/>
        </p:nvSpPr>
        <p:spPr>
          <a:xfrm>
            <a:off x="3886200" y="2286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5" name="Obdélník 74"/>
          <p:cNvSpPr/>
          <p:nvPr/>
        </p:nvSpPr>
        <p:spPr>
          <a:xfrm>
            <a:off x="2057400" y="2286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228600" y="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990600" y="152400"/>
            <a:ext cx="304800" cy="838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057400" y="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2514600" y="152400"/>
            <a:ext cx="304800" cy="838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3124200" y="152400"/>
            <a:ext cx="304800" cy="838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3886200" y="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4648200" y="152400"/>
            <a:ext cx="304800" cy="838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4038600" y="152400"/>
            <a:ext cx="304800" cy="838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5257800" y="152400"/>
            <a:ext cx="304800" cy="838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228600" y="1143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990600" y="1295400"/>
            <a:ext cx="304800" cy="838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2057400" y="1143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3886200" y="1143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228600" y="2286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990600" y="2438400"/>
            <a:ext cx="304800" cy="838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délník 25"/>
          <p:cNvSpPr/>
          <p:nvPr/>
        </p:nvSpPr>
        <p:spPr>
          <a:xfrm>
            <a:off x="2514600" y="2438400"/>
            <a:ext cx="304800" cy="838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/>
          <p:cNvSpPr/>
          <p:nvPr/>
        </p:nvSpPr>
        <p:spPr>
          <a:xfrm>
            <a:off x="3124200" y="2438400"/>
            <a:ext cx="304800" cy="838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/>
          <p:cNvSpPr/>
          <p:nvPr/>
        </p:nvSpPr>
        <p:spPr>
          <a:xfrm>
            <a:off x="4648200" y="2438400"/>
            <a:ext cx="304800" cy="838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bdélník 29"/>
          <p:cNvSpPr/>
          <p:nvPr/>
        </p:nvSpPr>
        <p:spPr>
          <a:xfrm>
            <a:off x="4038600" y="2438400"/>
            <a:ext cx="304800" cy="838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bdélník 30"/>
          <p:cNvSpPr/>
          <p:nvPr/>
        </p:nvSpPr>
        <p:spPr>
          <a:xfrm>
            <a:off x="5257800" y="2438400"/>
            <a:ext cx="304800" cy="838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2514600" y="1295400"/>
            <a:ext cx="304800" cy="838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bdélník 32"/>
          <p:cNvSpPr/>
          <p:nvPr/>
        </p:nvSpPr>
        <p:spPr>
          <a:xfrm>
            <a:off x="3124200" y="1295400"/>
            <a:ext cx="304800" cy="838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bdélník 33"/>
          <p:cNvSpPr/>
          <p:nvPr/>
        </p:nvSpPr>
        <p:spPr>
          <a:xfrm>
            <a:off x="4038600" y="1295400"/>
            <a:ext cx="304800" cy="838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bdélník 34"/>
          <p:cNvSpPr/>
          <p:nvPr/>
        </p:nvSpPr>
        <p:spPr>
          <a:xfrm>
            <a:off x="4648200" y="1295400"/>
            <a:ext cx="304800" cy="838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bdélník 35"/>
          <p:cNvSpPr/>
          <p:nvPr/>
        </p:nvSpPr>
        <p:spPr>
          <a:xfrm>
            <a:off x="5257800" y="1295400"/>
            <a:ext cx="304800" cy="838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Obdélník 42"/>
          <p:cNvSpPr/>
          <p:nvPr/>
        </p:nvSpPr>
        <p:spPr>
          <a:xfrm>
            <a:off x="5715000" y="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bdélník 43"/>
          <p:cNvSpPr/>
          <p:nvPr/>
        </p:nvSpPr>
        <p:spPr>
          <a:xfrm>
            <a:off x="5715000" y="1143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vál 45"/>
          <p:cNvSpPr/>
          <p:nvPr/>
        </p:nvSpPr>
        <p:spPr>
          <a:xfrm>
            <a:off x="6400800" y="2590800"/>
            <a:ext cx="457200" cy="5334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vál 46"/>
          <p:cNvSpPr/>
          <p:nvPr/>
        </p:nvSpPr>
        <p:spPr>
          <a:xfrm>
            <a:off x="7924800" y="2590800"/>
            <a:ext cx="457200" cy="5334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vál 47"/>
          <p:cNvSpPr/>
          <p:nvPr/>
        </p:nvSpPr>
        <p:spPr>
          <a:xfrm>
            <a:off x="8534400" y="2590800"/>
            <a:ext cx="457200" cy="5334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Ovál 48"/>
          <p:cNvSpPr/>
          <p:nvPr/>
        </p:nvSpPr>
        <p:spPr>
          <a:xfrm>
            <a:off x="8229600" y="1447800"/>
            <a:ext cx="457200" cy="5334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Ovál 49"/>
          <p:cNvSpPr/>
          <p:nvPr/>
        </p:nvSpPr>
        <p:spPr>
          <a:xfrm>
            <a:off x="7620000" y="1447800"/>
            <a:ext cx="457200" cy="5334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Ovál 50"/>
          <p:cNvSpPr/>
          <p:nvPr/>
        </p:nvSpPr>
        <p:spPr>
          <a:xfrm>
            <a:off x="8839200" y="1447800"/>
            <a:ext cx="457200" cy="5334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Ovál 52"/>
          <p:cNvSpPr/>
          <p:nvPr/>
        </p:nvSpPr>
        <p:spPr>
          <a:xfrm>
            <a:off x="6400800" y="304800"/>
            <a:ext cx="457200" cy="5334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vál 53"/>
          <p:cNvSpPr/>
          <p:nvPr/>
        </p:nvSpPr>
        <p:spPr>
          <a:xfrm>
            <a:off x="3048000" y="3733800"/>
            <a:ext cx="457200" cy="5334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Ovál 54"/>
          <p:cNvSpPr/>
          <p:nvPr/>
        </p:nvSpPr>
        <p:spPr>
          <a:xfrm>
            <a:off x="3962400" y="3733800"/>
            <a:ext cx="457200" cy="5334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Ovál 55"/>
          <p:cNvSpPr/>
          <p:nvPr/>
        </p:nvSpPr>
        <p:spPr>
          <a:xfrm>
            <a:off x="5181600" y="3733800"/>
            <a:ext cx="457200" cy="5334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vál 56"/>
          <p:cNvSpPr/>
          <p:nvPr/>
        </p:nvSpPr>
        <p:spPr>
          <a:xfrm>
            <a:off x="4572000" y="3733800"/>
            <a:ext cx="457200" cy="5334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Ovál 58"/>
          <p:cNvSpPr/>
          <p:nvPr/>
        </p:nvSpPr>
        <p:spPr>
          <a:xfrm>
            <a:off x="6096000" y="1447800"/>
            <a:ext cx="457200" cy="5334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Ovál 59"/>
          <p:cNvSpPr/>
          <p:nvPr/>
        </p:nvSpPr>
        <p:spPr>
          <a:xfrm>
            <a:off x="6705600" y="1447800"/>
            <a:ext cx="457200" cy="5334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Vývojový diagram: rozhodnutí 64"/>
          <p:cNvSpPr/>
          <p:nvPr/>
        </p:nvSpPr>
        <p:spPr>
          <a:xfrm>
            <a:off x="5791200" y="3581400"/>
            <a:ext cx="457200" cy="838200"/>
          </a:xfrm>
          <a:prstGeom prst="flowChartDecision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Vývojový diagram: rozhodnutí 65"/>
          <p:cNvSpPr/>
          <p:nvPr/>
        </p:nvSpPr>
        <p:spPr>
          <a:xfrm>
            <a:off x="6400800" y="3581400"/>
            <a:ext cx="457200" cy="838200"/>
          </a:xfrm>
          <a:prstGeom prst="flowChartDecision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Vývojový diagram: rozhodnutí 66"/>
          <p:cNvSpPr/>
          <p:nvPr/>
        </p:nvSpPr>
        <p:spPr>
          <a:xfrm>
            <a:off x="7010400" y="3581400"/>
            <a:ext cx="457200" cy="838200"/>
          </a:xfrm>
          <a:prstGeom prst="flowChartDecision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1" name="Obdélník 70"/>
          <p:cNvSpPr/>
          <p:nvPr/>
        </p:nvSpPr>
        <p:spPr>
          <a:xfrm>
            <a:off x="7543800" y="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2" name="Ovál 71"/>
          <p:cNvSpPr/>
          <p:nvPr/>
        </p:nvSpPr>
        <p:spPr>
          <a:xfrm>
            <a:off x="8229600" y="304800"/>
            <a:ext cx="457200" cy="5334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3" name="Ovál 72"/>
          <p:cNvSpPr/>
          <p:nvPr/>
        </p:nvSpPr>
        <p:spPr>
          <a:xfrm>
            <a:off x="8839200" y="304800"/>
            <a:ext cx="457200" cy="5334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Ovál 73"/>
          <p:cNvSpPr/>
          <p:nvPr/>
        </p:nvSpPr>
        <p:spPr>
          <a:xfrm>
            <a:off x="7620000" y="304800"/>
            <a:ext cx="457200" cy="5334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7" name="Ovál 96"/>
          <p:cNvSpPr/>
          <p:nvPr/>
        </p:nvSpPr>
        <p:spPr>
          <a:xfrm>
            <a:off x="2438400" y="3733800"/>
            <a:ext cx="457200" cy="5334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7" name="Vývojový diagram: rozhodnutí 106"/>
          <p:cNvSpPr/>
          <p:nvPr/>
        </p:nvSpPr>
        <p:spPr>
          <a:xfrm>
            <a:off x="914400" y="4724400"/>
            <a:ext cx="457200" cy="838200"/>
          </a:xfrm>
          <a:prstGeom prst="flowChartDecision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8" name="Vývojový diagram: rozhodnutí 107"/>
          <p:cNvSpPr/>
          <p:nvPr/>
        </p:nvSpPr>
        <p:spPr>
          <a:xfrm>
            <a:off x="7924800" y="3581400"/>
            <a:ext cx="457200" cy="838200"/>
          </a:xfrm>
          <a:prstGeom prst="flowChartDecision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9" name="Vývojový diagram: rozhodnutí 108"/>
          <p:cNvSpPr/>
          <p:nvPr/>
        </p:nvSpPr>
        <p:spPr>
          <a:xfrm>
            <a:off x="8534400" y="3581400"/>
            <a:ext cx="457200" cy="838200"/>
          </a:xfrm>
          <a:prstGeom prst="flowChartDecision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3" name="Vývojový diagram: rozhodnutí 112"/>
          <p:cNvSpPr/>
          <p:nvPr/>
        </p:nvSpPr>
        <p:spPr>
          <a:xfrm>
            <a:off x="2438400" y="4724400"/>
            <a:ext cx="457200" cy="838200"/>
          </a:xfrm>
          <a:prstGeom prst="flowChartDecision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4" name="Vývojový diagram: rozhodnutí 113"/>
          <p:cNvSpPr/>
          <p:nvPr/>
        </p:nvSpPr>
        <p:spPr>
          <a:xfrm>
            <a:off x="8229600" y="4724400"/>
            <a:ext cx="457200" cy="838200"/>
          </a:xfrm>
          <a:prstGeom prst="flowChartDecision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5" name="Vývojový diagram: rozhodnutí 114"/>
          <p:cNvSpPr/>
          <p:nvPr/>
        </p:nvSpPr>
        <p:spPr>
          <a:xfrm>
            <a:off x="3048000" y="4724400"/>
            <a:ext cx="457200" cy="838200"/>
          </a:xfrm>
          <a:prstGeom prst="flowChartDecision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6" name="Vývojový diagram: rozhodnutí 115"/>
          <p:cNvSpPr/>
          <p:nvPr/>
        </p:nvSpPr>
        <p:spPr>
          <a:xfrm>
            <a:off x="4572000" y="4724400"/>
            <a:ext cx="457200" cy="838200"/>
          </a:xfrm>
          <a:prstGeom prst="flowChartDecision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7" name="Vývojový diagram: rozhodnutí 116"/>
          <p:cNvSpPr/>
          <p:nvPr/>
        </p:nvSpPr>
        <p:spPr>
          <a:xfrm>
            <a:off x="5791200" y="4724400"/>
            <a:ext cx="457200" cy="838200"/>
          </a:xfrm>
          <a:prstGeom prst="flowChartDecision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8" name="Vývojový diagram: rozhodnutí 117"/>
          <p:cNvSpPr/>
          <p:nvPr/>
        </p:nvSpPr>
        <p:spPr>
          <a:xfrm>
            <a:off x="6400800" y="4724400"/>
            <a:ext cx="457200" cy="838200"/>
          </a:xfrm>
          <a:prstGeom prst="flowChartDecision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9" name="Vývojový diagram: rozhodnutí 118"/>
          <p:cNvSpPr/>
          <p:nvPr/>
        </p:nvSpPr>
        <p:spPr>
          <a:xfrm>
            <a:off x="7010400" y="4724400"/>
            <a:ext cx="457200" cy="838200"/>
          </a:xfrm>
          <a:prstGeom prst="flowChartDecision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0" name="Vývojový diagram: rozhodnutí 119"/>
          <p:cNvSpPr/>
          <p:nvPr/>
        </p:nvSpPr>
        <p:spPr>
          <a:xfrm>
            <a:off x="304800" y="5867400"/>
            <a:ext cx="457200" cy="838200"/>
          </a:xfrm>
          <a:prstGeom prst="flowChartDecision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1" name="Vývojový diagram: rozhodnutí 120"/>
          <p:cNvSpPr/>
          <p:nvPr/>
        </p:nvSpPr>
        <p:spPr>
          <a:xfrm>
            <a:off x="1524000" y="5867400"/>
            <a:ext cx="457200" cy="838200"/>
          </a:xfrm>
          <a:prstGeom prst="flowChartDecision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2" name="Vývojový diagram: rozhodnutí 121"/>
          <p:cNvSpPr/>
          <p:nvPr/>
        </p:nvSpPr>
        <p:spPr>
          <a:xfrm>
            <a:off x="2438400" y="5867400"/>
            <a:ext cx="457200" cy="838200"/>
          </a:xfrm>
          <a:prstGeom prst="flowChartDecision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3" name="Vývojový diagram: rozhodnutí 122"/>
          <p:cNvSpPr/>
          <p:nvPr/>
        </p:nvSpPr>
        <p:spPr>
          <a:xfrm>
            <a:off x="3048000" y="5867400"/>
            <a:ext cx="457200" cy="838200"/>
          </a:xfrm>
          <a:prstGeom prst="flowChartDecision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4" name="Vývojový diagram: rozhodnutí 123"/>
          <p:cNvSpPr/>
          <p:nvPr/>
        </p:nvSpPr>
        <p:spPr>
          <a:xfrm>
            <a:off x="914400" y="5867400"/>
            <a:ext cx="457200" cy="838200"/>
          </a:xfrm>
          <a:prstGeom prst="flowChartDecision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9" name="Obdélník 88"/>
          <p:cNvSpPr/>
          <p:nvPr/>
        </p:nvSpPr>
        <p:spPr>
          <a:xfrm>
            <a:off x="7543800" y="5715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cs-CZ" sz="800" b="1" dirty="0" smtClean="0">
                <a:solidFill>
                  <a:schemeClr val="tx1"/>
                </a:solidFill>
              </a:rPr>
              <a:t>SET je…</a:t>
            </a:r>
          </a:p>
          <a:p>
            <a:pPr algn="ctr"/>
            <a:r>
              <a:rPr lang="cs-CZ" sz="800" dirty="0" smtClean="0">
                <a:solidFill>
                  <a:schemeClr val="tx1"/>
                </a:solidFill>
              </a:rPr>
              <a:t>Na každé kartě </a:t>
            </a:r>
            <a:r>
              <a:rPr lang="cs-CZ" sz="800" dirty="0" smtClean="0">
                <a:solidFill>
                  <a:schemeClr val="tx1"/>
                </a:solidFill>
              </a:rPr>
              <a:t>můžeme rozlišit čtyři vlastnosti: barvu, tvar, výplň a počet. Každá z vlastností má po třech možnostech. Celkem je 81 karet. </a:t>
            </a:r>
            <a:r>
              <a:rPr lang="cs-CZ" sz="800" dirty="0" smtClean="0">
                <a:solidFill>
                  <a:schemeClr val="tx1"/>
                </a:solidFill>
              </a:rPr>
              <a:t>SET je trojice karet, která má některé vlastnosti buď na všech kartách stejné a nebo  právě zastoupené všemi třemi možnostmi. </a:t>
            </a:r>
            <a:endParaRPr lang="cs-CZ" sz="800" dirty="0">
              <a:solidFill>
                <a:schemeClr val="tx1"/>
              </a:solidFill>
            </a:endParaRPr>
          </a:p>
        </p:txBody>
      </p:sp>
      <p:sp>
        <p:nvSpPr>
          <p:cNvPr id="90" name="Obdélník 89"/>
          <p:cNvSpPr/>
          <p:nvPr/>
        </p:nvSpPr>
        <p:spPr>
          <a:xfrm>
            <a:off x="3886200" y="5715000"/>
            <a:ext cx="36576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cs-CZ" sz="800" b="1" dirty="0" smtClean="0">
                <a:solidFill>
                  <a:schemeClr val="tx1"/>
                </a:solidFill>
              </a:rPr>
              <a:t>Pravidla…</a:t>
            </a:r>
          </a:p>
          <a:p>
            <a:pPr algn="ctr"/>
            <a:r>
              <a:rPr lang="cs-CZ" sz="800" dirty="0" smtClean="0">
                <a:solidFill>
                  <a:schemeClr val="tx1"/>
                </a:solidFill>
              </a:rPr>
              <a:t>Kartičky </a:t>
            </a:r>
            <a:r>
              <a:rPr lang="cs-CZ" sz="800" dirty="0" err="1" smtClean="0">
                <a:solidFill>
                  <a:schemeClr val="tx1"/>
                </a:solidFill>
              </a:rPr>
              <a:t>odebírte</a:t>
            </a:r>
            <a:r>
              <a:rPr lang="cs-CZ" sz="800" dirty="0" smtClean="0">
                <a:solidFill>
                  <a:schemeClr val="tx1"/>
                </a:solidFill>
              </a:rPr>
              <a:t> po jedné z vrchu zamíchaného balíčku, takto vyložte obrázkem vzhůru 12 karet. </a:t>
            </a:r>
            <a:r>
              <a:rPr lang="cs-CZ" sz="800" dirty="0" smtClean="0">
                <a:solidFill>
                  <a:schemeClr val="tx1"/>
                </a:solidFill>
              </a:rPr>
              <a:t>Kdo z hráčů najde  ve vyložených kartách kdekoli SET tří karet,  vyřkne slovo SET a okamžitě ukáže ostatním karty </a:t>
            </a:r>
            <a:r>
              <a:rPr lang="cs-CZ" sz="800" dirty="0" err="1" smtClean="0">
                <a:solidFill>
                  <a:schemeClr val="tx1"/>
                </a:solidFill>
              </a:rPr>
              <a:t>SETu</a:t>
            </a:r>
            <a:r>
              <a:rPr lang="cs-CZ" sz="800" dirty="0" smtClean="0">
                <a:solidFill>
                  <a:schemeClr val="tx1"/>
                </a:solidFill>
              </a:rPr>
              <a:t>. Karty </a:t>
            </a:r>
            <a:r>
              <a:rPr lang="cs-CZ" sz="800" dirty="0" err="1" smtClean="0">
                <a:solidFill>
                  <a:schemeClr val="tx1"/>
                </a:solidFill>
              </a:rPr>
              <a:t>SETu</a:t>
            </a:r>
            <a:r>
              <a:rPr lang="cs-CZ" sz="800" dirty="0" smtClean="0">
                <a:solidFill>
                  <a:schemeClr val="tx1"/>
                </a:solidFill>
              </a:rPr>
              <a:t> </a:t>
            </a:r>
            <a:r>
              <a:rPr lang="cs-CZ" sz="800" dirty="0">
                <a:solidFill>
                  <a:schemeClr val="tx1"/>
                </a:solidFill>
              </a:rPr>
              <a:t>úspěšný hráč odebere </a:t>
            </a:r>
            <a:endParaRPr lang="cs-CZ" sz="800" dirty="0" smtClean="0">
              <a:solidFill>
                <a:schemeClr val="tx1"/>
              </a:solidFill>
            </a:endParaRPr>
          </a:p>
          <a:p>
            <a:pPr algn="ctr"/>
            <a:r>
              <a:rPr lang="cs-CZ" sz="800" dirty="0" smtClean="0">
                <a:solidFill>
                  <a:schemeClr val="tx1"/>
                </a:solidFill>
              </a:rPr>
              <a:t>k sobě jako bod ze hry. Pokud hráč po zvolání SET nedokáže ukázat ostatním  trojici karet </a:t>
            </a:r>
            <a:r>
              <a:rPr lang="cs-CZ" sz="800" dirty="0" err="1" smtClean="0">
                <a:solidFill>
                  <a:schemeClr val="tx1"/>
                </a:solidFill>
              </a:rPr>
              <a:t>SETu</a:t>
            </a:r>
            <a:r>
              <a:rPr lang="cs-CZ" sz="800" dirty="0" smtClean="0">
                <a:solidFill>
                  <a:schemeClr val="tx1"/>
                </a:solidFill>
              </a:rPr>
              <a:t>, nezúčastní se hry až do dalšího objevu </a:t>
            </a:r>
            <a:r>
              <a:rPr lang="cs-CZ" sz="800" dirty="0" err="1" smtClean="0">
                <a:solidFill>
                  <a:schemeClr val="tx1"/>
                </a:solidFill>
              </a:rPr>
              <a:t>SETu</a:t>
            </a:r>
            <a:r>
              <a:rPr lang="cs-CZ" sz="800" dirty="0" smtClean="0">
                <a:solidFill>
                  <a:schemeClr val="tx1"/>
                </a:solidFill>
              </a:rPr>
              <a:t>. Nelze-li z vyložených karet poskládat SET, vyloží se karta navíc.</a:t>
            </a:r>
            <a:r>
              <a:rPr lang="cs-CZ" sz="800" dirty="0">
                <a:solidFill>
                  <a:schemeClr val="tx1"/>
                </a:solidFill>
              </a:rPr>
              <a:t> </a:t>
            </a:r>
            <a:r>
              <a:rPr lang="cs-CZ" sz="800" dirty="0" smtClean="0">
                <a:solidFill>
                  <a:schemeClr val="tx1"/>
                </a:solidFill>
              </a:rPr>
              <a:t>Nejsou-li v balíčku už karty a z vyložených nelze složit další SET, hra končí. Spočítají se body. </a:t>
            </a:r>
            <a:endParaRPr lang="cs-CZ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8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Obdélník 143"/>
          <p:cNvSpPr/>
          <p:nvPr/>
        </p:nvSpPr>
        <p:spPr>
          <a:xfrm>
            <a:off x="2057400" y="5715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5" name="Obdélník 144"/>
          <p:cNvSpPr/>
          <p:nvPr/>
        </p:nvSpPr>
        <p:spPr>
          <a:xfrm>
            <a:off x="228600" y="5715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5" name="Obdélník 124"/>
          <p:cNvSpPr/>
          <p:nvPr/>
        </p:nvSpPr>
        <p:spPr>
          <a:xfrm>
            <a:off x="5715000" y="4572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6" name="Obdélník 125"/>
          <p:cNvSpPr/>
          <p:nvPr/>
        </p:nvSpPr>
        <p:spPr>
          <a:xfrm>
            <a:off x="7543800" y="4572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7" name="Obdélník 126"/>
          <p:cNvSpPr/>
          <p:nvPr/>
        </p:nvSpPr>
        <p:spPr>
          <a:xfrm>
            <a:off x="3886200" y="4572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8" name="Obdélník 127"/>
          <p:cNvSpPr/>
          <p:nvPr/>
        </p:nvSpPr>
        <p:spPr>
          <a:xfrm>
            <a:off x="2057400" y="4572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9" name="Obdélník 128"/>
          <p:cNvSpPr/>
          <p:nvPr/>
        </p:nvSpPr>
        <p:spPr>
          <a:xfrm>
            <a:off x="228600" y="4572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Obdélník 82"/>
          <p:cNvSpPr/>
          <p:nvPr/>
        </p:nvSpPr>
        <p:spPr>
          <a:xfrm>
            <a:off x="5715000" y="3429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4" name="Obdélník 83"/>
          <p:cNvSpPr/>
          <p:nvPr/>
        </p:nvSpPr>
        <p:spPr>
          <a:xfrm>
            <a:off x="7543800" y="3429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5" name="Obdélník 84"/>
          <p:cNvSpPr/>
          <p:nvPr/>
        </p:nvSpPr>
        <p:spPr>
          <a:xfrm>
            <a:off x="3886200" y="3429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6" name="Obdélník 85"/>
          <p:cNvSpPr/>
          <p:nvPr/>
        </p:nvSpPr>
        <p:spPr>
          <a:xfrm>
            <a:off x="2057400" y="3429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7" name="Obdélník 86"/>
          <p:cNvSpPr/>
          <p:nvPr/>
        </p:nvSpPr>
        <p:spPr>
          <a:xfrm>
            <a:off x="228600" y="3429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Ovál 51"/>
          <p:cNvSpPr/>
          <p:nvPr/>
        </p:nvSpPr>
        <p:spPr>
          <a:xfrm>
            <a:off x="914400" y="3733800"/>
            <a:ext cx="457200" cy="533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1" name="Obdélník 80"/>
          <p:cNvSpPr/>
          <p:nvPr/>
        </p:nvSpPr>
        <p:spPr>
          <a:xfrm>
            <a:off x="5715000" y="2286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2" name="Obdélník 81"/>
          <p:cNvSpPr/>
          <p:nvPr/>
        </p:nvSpPr>
        <p:spPr>
          <a:xfrm>
            <a:off x="7543800" y="2286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0" name="Obdélník 79"/>
          <p:cNvSpPr/>
          <p:nvPr/>
        </p:nvSpPr>
        <p:spPr>
          <a:xfrm>
            <a:off x="7543800" y="1143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6" name="Obdélník 75"/>
          <p:cNvSpPr/>
          <p:nvPr/>
        </p:nvSpPr>
        <p:spPr>
          <a:xfrm>
            <a:off x="3886200" y="2286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5" name="Obdélník 74"/>
          <p:cNvSpPr/>
          <p:nvPr/>
        </p:nvSpPr>
        <p:spPr>
          <a:xfrm>
            <a:off x="2057400" y="2286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228600" y="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990600" y="152400"/>
            <a:ext cx="304800" cy="838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057400" y="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2514600" y="152400"/>
            <a:ext cx="304800" cy="838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3124200" y="152400"/>
            <a:ext cx="304800" cy="838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3886200" y="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4648200" y="152400"/>
            <a:ext cx="304800" cy="838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4038600" y="152400"/>
            <a:ext cx="304800" cy="838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5257800" y="152400"/>
            <a:ext cx="304800" cy="838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228600" y="1143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990600" y="1295400"/>
            <a:ext cx="304800" cy="838200"/>
          </a:xfrm>
          <a:prstGeom prst="rect">
            <a:avLst/>
          </a:prstGeom>
          <a:pattFill prst="lgGrid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2057400" y="1143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3886200" y="1143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228600" y="2286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990600" y="2438400"/>
            <a:ext cx="304800" cy="83820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délník 25"/>
          <p:cNvSpPr/>
          <p:nvPr/>
        </p:nvSpPr>
        <p:spPr>
          <a:xfrm>
            <a:off x="2514600" y="2438400"/>
            <a:ext cx="304800" cy="83820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/>
          <p:cNvSpPr/>
          <p:nvPr/>
        </p:nvSpPr>
        <p:spPr>
          <a:xfrm>
            <a:off x="3124200" y="2438400"/>
            <a:ext cx="304800" cy="83820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/>
          <p:cNvSpPr/>
          <p:nvPr/>
        </p:nvSpPr>
        <p:spPr>
          <a:xfrm>
            <a:off x="4648200" y="2438400"/>
            <a:ext cx="304800" cy="83820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bdélník 29"/>
          <p:cNvSpPr/>
          <p:nvPr/>
        </p:nvSpPr>
        <p:spPr>
          <a:xfrm>
            <a:off x="4038600" y="2438400"/>
            <a:ext cx="304800" cy="83820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bdélník 30"/>
          <p:cNvSpPr/>
          <p:nvPr/>
        </p:nvSpPr>
        <p:spPr>
          <a:xfrm>
            <a:off x="5257800" y="2438400"/>
            <a:ext cx="304800" cy="83820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2514600" y="1295400"/>
            <a:ext cx="304800" cy="838200"/>
          </a:xfrm>
          <a:prstGeom prst="rect">
            <a:avLst/>
          </a:prstGeom>
          <a:pattFill prst="lgGrid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bdélník 32"/>
          <p:cNvSpPr/>
          <p:nvPr/>
        </p:nvSpPr>
        <p:spPr>
          <a:xfrm>
            <a:off x="3124200" y="1295400"/>
            <a:ext cx="304800" cy="838200"/>
          </a:xfrm>
          <a:prstGeom prst="rect">
            <a:avLst/>
          </a:prstGeom>
          <a:pattFill prst="lgGrid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bdélník 33"/>
          <p:cNvSpPr/>
          <p:nvPr/>
        </p:nvSpPr>
        <p:spPr>
          <a:xfrm>
            <a:off x="4038600" y="1295400"/>
            <a:ext cx="304800" cy="838200"/>
          </a:xfrm>
          <a:prstGeom prst="rect">
            <a:avLst/>
          </a:prstGeom>
          <a:pattFill prst="lgGrid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bdélník 34"/>
          <p:cNvSpPr/>
          <p:nvPr/>
        </p:nvSpPr>
        <p:spPr>
          <a:xfrm>
            <a:off x="4648200" y="1295400"/>
            <a:ext cx="304800" cy="838200"/>
          </a:xfrm>
          <a:prstGeom prst="rect">
            <a:avLst/>
          </a:prstGeom>
          <a:pattFill prst="lgGrid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bdélník 35"/>
          <p:cNvSpPr/>
          <p:nvPr/>
        </p:nvSpPr>
        <p:spPr>
          <a:xfrm>
            <a:off x="5257800" y="1295400"/>
            <a:ext cx="304800" cy="838200"/>
          </a:xfrm>
          <a:prstGeom prst="rect">
            <a:avLst/>
          </a:prstGeom>
          <a:pattFill prst="lgGrid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Obdélník 42"/>
          <p:cNvSpPr/>
          <p:nvPr/>
        </p:nvSpPr>
        <p:spPr>
          <a:xfrm>
            <a:off x="5715000" y="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bdélník 43"/>
          <p:cNvSpPr/>
          <p:nvPr/>
        </p:nvSpPr>
        <p:spPr>
          <a:xfrm>
            <a:off x="5715000" y="1143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vál 45"/>
          <p:cNvSpPr/>
          <p:nvPr/>
        </p:nvSpPr>
        <p:spPr>
          <a:xfrm>
            <a:off x="6400800" y="2590800"/>
            <a:ext cx="457200" cy="533400"/>
          </a:xfrm>
          <a:prstGeom prst="ellipse">
            <a:avLst/>
          </a:prstGeom>
          <a:pattFill prst="lgGrid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vál 46"/>
          <p:cNvSpPr/>
          <p:nvPr/>
        </p:nvSpPr>
        <p:spPr>
          <a:xfrm>
            <a:off x="7924800" y="2590800"/>
            <a:ext cx="457200" cy="533400"/>
          </a:xfrm>
          <a:prstGeom prst="ellipse">
            <a:avLst/>
          </a:prstGeom>
          <a:pattFill prst="lgGrid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vál 47"/>
          <p:cNvSpPr/>
          <p:nvPr/>
        </p:nvSpPr>
        <p:spPr>
          <a:xfrm>
            <a:off x="8534400" y="2590800"/>
            <a:ext cx="457200" cy="533400"/>
          </a:xfrm>
          <a:prstGeom prst="ellipse">
            <a:avLst/>
          </a:prstGeom>
          <a:pattFill prst="lgGrid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Ovál 48"/>
          <p:cNvSpPr/>
          <p:nvPr/>
        </p:nvSpPr>
        <p:spPr>
          <a:xfrm>
            <a:off x="8229600" y="1447800"/>
            <a:ext cx="457200" cy="533400"/>
          </a:xfrm>
          <a:prstGeom prst="ellipse">
            <a:avLst/>
          </a:prstGeom>
          <a:pattFill prst="lgGrid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Ovál 49"/>
          <p:cNvSpPr/>
          <p:nvPr/>
        </p:nvSpPr>
        <p:spPr>
          <a:xfrm>
            <a:off x="7620000" y="1447800"/>
            <a:ext cx="457200" cy="533400"/>
          </a:xfrm>
          <a:prstGeom prst="ellipse">
            <a:avLst/>
          </a:prstGeom>
          <a:pattFill prst="lgGrid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Ovál 50"/>
          <p:cNvSpPr/>
          <p:nvPr/>
        </p:nvSpPr>
        <p:spPr>
          <a:xfrm>
            <a:off x="8839200" y="1447800"/>
            <a:ext cx="457200" cy="533400"/>
          </a:xfrm>
          <a:prstGeom prst="ellipse">
            <a:avLst/>
          </a:prstGeom>
          <a:pattFill prst="lgGrid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Ovál 52"/>
          <p:cNvSpPr/>
          <p:nvPr/>
        </p:nvSpPr>
        <p:spPr>
          <a:xfrm>
            <a:off x="6400800" y="304800"/>
            <a:ext cx="457200" cy="5334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vál 53"/>
          <p:cNvSpPr/>
          <p:nvPr/>
        </p:nvSpPr>
        <p:spPr>
          <a:xfrm>
            <a:off x="3048000" y="3733800"/>
            <a:ext cx="457200" cy="533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Ovál 54"/>
          <p:cNvSpPr/>
          <p:nvPr/>
        </p:nvSpPr>
        <p:spPr>
          <a:xfrm>
            <a:off x="3962400" y="3733800"/>
            <a:ext cx="457200" cy="533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Ovál 55"/>
          <p:cNvSpPr/>
          <p:nvPr/>
        </p:nvSpPr>
        <p:spPr>
          <a:xfrm>
            <a:off x="5181600" y="3733800"/>
            <a:ext cx="457200" cy="533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vál 56"/>
          <p:cNvSpPr/>
          <p:nvPr/>
        </p:nvSpPr>
        <p:spPr>
          <a:xfrm>
            <a:off x="4572000" y="3733800"/>
            <a:ext cx="457200" cy="533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Ovál 58"/>
          <p:cNvSpPr/>
          <p:nvPr/>
        </p:nvSpPr>
        <p:spPr>
          <a:xfrm>
            <a:off x="6096000" y="1447800"/>
            <a:ext cx="457200" cy="5334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Ovál 59"/>
          <p:cNvSpPr/>
          <p:nvPr/>
        </p:nvSpPr>
        <p:spPr>
          <a:xfrm>
            <a:off x="6705600" y="1447800"/>
            <a:ext cx="457200" cy="5334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Vývojový diagram: rozhodnutí 64"/>
          <p:cNvSpPr/>
          <p:nvPr/>
        </p:nvSpPr>
        <p:spPr>
          <a:xfrm>
            <a:off x="5791200" y="3581400"/>
            <a:ext cx="457200" cy="838200"/>
          </a:xfrm>
          <a:prstGeom prst="flowChartDecision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Vývojový diagram: rozhodnutí 65"/>
          <p:cNvSpPr/>
          <p:nvPr/>
        </p:nvSpPr>
        <p:spPr>
          <a:xfrm>
            <a:off x="6400800" y="3581400"/>
            <a:ext cx="457200" cy="838200"/>
          </a:xfrm>
          <a:prstGeom prst="flowChartDecision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Vývojový diagram: rozhodnutí 66"/>
          <p:cNvSpPr/>
          <p:nvPr/>
        </p:nvSpPr>
        <p:spPr>
          <a:xfrm>
            <a:off x="7010400" y="3581400"/>
            <a:ext cx="457200" cy="838200"/>
          </a:xfrm>
          <a:prstGeom prst="flowChartDecision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1" name="Obdélník 70"/>
          <p:cNvSpPr/>
          <p:nvPr/>
        </p:nvSpPr>
        <p:spPr>
          <a:xfrm>
            <a:off x="7543800" y="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2" name="Ovál 71"/>
          <p:cNvSpPr/>
          <p:nvPr/>
        </p:nvSpPr>
        <p:spPr>
          <a:xfrm>
            <a:off x="8229600" y="304800"/>
            <a:ext cx="457200" cy="5334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3" name="Ovál 72"/>
          <p:cNvSpPr/>
          <p:nvPr/>
        </p:nvSpPr>
        <p:spPr>
          <a:xfrm>
            <a:off x="8839200" y="304800"/>
            <a:ext cx="457200" cy="5334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Ovál 73"/>
          <p:cNvSpPr/>
          <p:nvPr/>
        </p:nvSpPr>
        <p:spPr>
          <a:xfrm>
            <a:off x="7620000" y="304800"/>
            <a:ext cx="457200" cy="5334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7" name="Ovál 96"/>
          <p:cNvSpPr/>
          <p:nvPr/>
        </p:nvSpPr>
        <p:spPr>
          <a:xfrm>
            <a:off x="2438400" y="3733800"/>
            <a:ext cx="457200" cy="533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7" name="Vývojový diagram: rozhodnutí 106"/>
          <p:cNvSpPr/>
          <p:nvPr/>
        </p:nvSpPr>
        <p:spPr>
          <a:xfrm>
            <a:off x="914400" y="4724400"/>
            <a:ext cx="457200" cy="838200"/>
          </a:xfrm>
          <a:prstGeom prst="flowChartDecision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8" name="Vývojový diagram: rozhodnutí 107"/>
          <p:cNvSpPr/>
          <p:nvPr/>
        </p:nvSpPr>
        <p:spPr>
          <a:xfrm>
            <a:off x="7924800" y="3581400"/>
            <a:ext cx="457200" cy="838200"/>
          </a:xfrm>
          <a:prstGeom prst="flowChartDecision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9" name="Vývojový diagram: rozhodnutí 108"/>
          <p:cNvSpPr/>
          <p:nvPr/>
        </p:nvSpPr>
        <p:spPr>
          <a:xfrm>
            <a:off x="8534400" y="3581400"/>
            <a:ext cx="457200" cy="838200"/>
          </a:xfrm>
          <a:prstGeom prst="flowChartDecision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3" name="Vývojový diagram: rozhodnutí 112"/>
          <p:cNvSpPr/>
          <p:nvPr/>
        </p:nvSpPr>
        <p:spPr>
          <a:xfrm>
            <a:off x="2438400" y="4724400"/>
            <a:ext cx="457200" cy="838200"/>
          </a:xfrm>
          <a:prstGeom prst="flowChartDecision">
            <a:avLst/>
          </a:prstGeom>
          <a:pattFill prst="lgGrid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4" name="Vývojový diagram: rozhodnutí 113"/>
          <p:cNvSpPr/>
          <p:nvPr/>
        </p:nvSpPr>
        <p:spPr>
          <a:xfrm>
            <a:off x="8229600" y="4724400"/>
            <a:ext cx="457200" cy="838200"/>
          </a:xfrm>
          <a:prstGeom prst="flowChartDecision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5" name="Vývojový diagram: rozhodnutí 114"/>
          <p:cNvSpPr/>
          <p:nvPr/>
        </p:nvSpPr>
        <p:spPr>
          <a:xfrm>
            <a:off x="3048000" y="4724400"/>
            <a:ext cx="457200" cy="838200"/>
          </a:xfrm>
          <a:prstGeom prst="flowChartDecision">
            <a:avLst/>
          </a:prstGeom>
          <a:pattFill prst="lgGrid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6" name="Vývojový diagram: rozhodnutí 115"/>
          <p:cNvSpPr/>
          <p:nvPr/>
        </p:nvSpPr>
        <p:spPr>
          <a:xfrm>
            <a:off x="4572000" y="4724400"/>
            <a:ext cx="457200" cy="838200"/>
          </a:xfrm>
          <a:prstGeom prst="flowChartDecision">
            <a:avLst/>
          </a:prstGeom>
          <a:pattFill prst="lgGrid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7" name="Vývojový diagram: rozhodnutí 116"/>
          <p:cNvSpPr/>
          <p:nvPr/>
        </p:nvSpPr>
        <p:spPr>
          <a:xfrm>
            <a:off x="5791200" y="4724400"/>
            <a:ext cx="457200" cy="838200"/>
          </a:xfrm>
          <a:prstGeom prst="flowChartDecision">
            <a:avLst/>
          </a:prstGeom>
          <a:pattFill prst="lgGrid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8" name="Vývojový diagram: rozhodnutí 117"/>
          <p:cNvSpPr/>
          <p:nvPr/>
        </p:nvSpPr>
        <p:spPr>
          <a:xfrm>
            <a:off x="6400800" y="4724400"/>
            <a:ext cx="457200" cy="838200"/>
          </a:xfrm>
          <a:prstGeom prst="flowChartDecision">
            <a:avLst/>
          </a:prstGeom>
          <a:pattFill prst="lgGrid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9" name="Vývojový diagram: rozhodnutí 118"/>
          <p:cNvSpPr/>
          <p:nvPr/>
        </p:nvSpPr>
        <p:spPr>
          <a:xfrm>
            <a:off x="7010400" y="4724400"/>
            <a:ext cx="457200" cy="838200"/>
          </a:xfrm>
          <a:prstGeom prst="flowChartDecision">
            <a:avLst/>
          </a:prstGeom>
          <a:pattFill prst="lgGrid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0" name="Vývojový diagram: rozhodnutí 119"/>
          <p:cNvSpPr/>
          <p:nvPr/>
        </p:nvSpPr>
        <p:spPr>
          <a:xfrm>
            <a:off x="304800" y="5867400"/>
            <a:ext cx="457200" cy="838200"/>
          </a:xfrm>
          <a:prstGeom prst="flowChartDecision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1" name="Vývojový diagram: rozhodnutí 120"/>
          <p:cNvSpPr/>
          <p:nvPr/>
        </p:nvSpPr>
        <p:spPr>
          <a:xfrm>
            <a:off x="1524000" y="5867400"/>
            <a:ext cx="457200" cy="838200"/>
          </a:xfrm>
          <a:prstGeom prst="flowChartDecision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2" name="Vývojový diagram: rozhodnutí 121"/>
          <p:cNvSpPr/>
          <p:nvPr/>
        </p:nvSpPr>
        <p:spPr>
          <a:xfrm>
            <a:off x="2438400" y="5867400"/>
            <a:ext cx="457200" cy="838200"/>
          </a:xfrm>
          <a:prstGeom prst="flowChartDecision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3" name="Vývojový diagram: rozhodnutí 122"/>
          <p:cNvSpPr/>
          <p:nvPr/>
        </p:nvSpPr>
        <p:spPr>
          <a:xfrm>
            <a:off x="3048000" y="5867400"/>
            <a:ext cx="457200" cy="838200"/>
          </a:xfrm>
          <a:prstGeom prst="flowChartDecision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4" name="Vývojový diagram: rozhodnutí 123"/>
          <p:cNvSpPr/>
          <p:nvPr/>
        </p:nvSpPr>
        <p:spPr>
          <a:xfrm>
            <a:off x="914400" y="5867400"/>
            <a:ext cx="457200" cy="838200"/>
          </a:xfrm>
          <a:prstGeom prst="flowChartDecision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9" name="Obdélník 88"/>
          <p:cNvSpPr/>
          <p:nvPr/>
        </p:nvSpPr>
        <p:spPr>
          <a:xfrm>
            <a:off x="7543800" y="5715000"/>
            <a:ext cx="18288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cs-CZ" sz="800" b="1" dirty="0" smtClean="0">
                <a:solidFill>
                  <a:schemeClr val="tx1"/>
                </a:solidFill>
              </a:rPr>
              <a:t>SET je…</a:t>
            </a:r>
          </a:p>
          <a:p>
            <a:pPr algn="ctr"/>
            <a:r>
              <a:rPr lang="cs-CZ" sz="800" dirty="0" smtClean="0">
                <a:solidFill>
                  <a:schemeClr val="tx1"/>
                </a:solidFill>
              </a:rPr>
              <a:t>Na každé kartě </a:t>
            </a:r>
            <a:r>
              <a:rPr lang="cs-CZ" sz="800" dirty="0" smtClean="0">
                <a:solidFill>
                  <a:schemeClr val="tx1"/>
                </a:solidFill>
              </a:rPr>
              <a:t>můžeme rozlišit čtyři vlastnosti: barvu, tvar, výplň a počet. Každá z vlastností má po třech možnostech. Celkem je 81 karet. </a:t>
            </a:r>
            <a:r>
              <a:rPr lang="cs-CZ" sz="800" dirty="0" smtClean="0">
                <a:solidFill>
                  <a:schemeClr val="tx1"/>
                </a:solidFill>
              </a:rPr>
              <a:t>SET je trojice karet, která má některé vlastnosti buď na všech kartách stejné a nebo  právě zastoupené všemi třemi možnostmi. </a:t>
            </a:r>
            <a:endParaRPr lang="cs-CZ" sz="800" dirty="0">
              <a:solidFill>
                <a:schemeClr val="tx1"/>
              </a:solidFill>
            </a:endParaRPr>
          </a:p>
        </p:txBody>
      </p:sp>
      <p:sp>
        <p:nvSpPr>
          <p:cNvPr id="90" name="Obdélník 89"/>
          <p:cNvSpPr/>
          <p:nvPr/>
        </p:nvSpPr>
        <p:spPr>
          <a:xfrm>
            <a:off x="3886200" y="5715000"/>
            <a:ext cx="3657600" cy="1143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cs-CZ" sz="800" b="1" dirty="0" smtClean="0">
                <a:solidFill>
                  <a:schemeClr val="tx1"/>
                </a:solidFill>
              </a:rPr>
              <a:t>Pravidla…</a:t>
            </a:r>
          </a:p>
          <a:p>
            <a:pPr algn="ctr"/>
            <a:r>
              <a:rPr lang="cs-CZ" sz="800" dirty="0" smtClean="0">
                <a:solidFill>
                  <a:schemeClr val="tx1"/>
                </a:solidFill>
              </a:rPr>
              <a:t>Kartičky </a:t>
            </a:r>
            <a:r>
              <a:rPr lang="cs-CZ" sz="800" dirty="0" err="1" smtClean="0">
                <a:solidFill>
                  <a:schemeClr val="tx1"/>
                </a:solidFill>
              </a:rPr>
              <a:t>odebírte</a:t>
            </a:r>
            <a:r>
              <a:rPr lang="cs-CZ" sz="800" dirty="0" smtClean="0">
                <a:solidFill>
                  <a:schemeClr val="tx1"/>
                </a:solidFill>
              </a:rPr>
              <a:t> po jedné z vrchu zamíchaného balíčku, takto vyložte obrázkem vzhůru 12 karet. </a:t>
            </a:r>
            <a:r>
              <a:rPr lang="cs-CZ" sz="800" dirty="0" smtClean="0">
                <a:solidFill>
                  <a:schemeClr val="tx1"/>
                </a:solidFill>
              </a:rPr>
              <a:t>Kdo z hráčů najde  ve vyložených kartách kdekoli SET tří karet,  vyřkne slovo SET a okamžitě ukáže ostatním karty </a:t>
            </a:r>
            <a:r>
              <a:rPr lang="cs-CZ" sz="800" dirty="0" err="1" smtClean="0">
                <a:solidFill>
                  <a:schemeClr val="tx1"/>
                </a:solidFill>
              </a:rPr>
              <a:t>SETu</a:t>
            </a:r>
            <a:r>
              <a:rPr lang="cs-CZ" sz="800" dirty="0" smtClean="0">
                <a:solidFill>
                  <a:schemeClr val="tx1"/>
                </a:solidFill>
              </a:rPr>
              <a:t>. Karty </a:t>
            </a:r>
            <a:r>
              <a:rPr lang="cs-CZ" sz="800" dirty="0" err="1" smtClean="0">
                <a:solidFill>
                  <a:schemeClr val="tx1"/>
                </a:solidFill>
              </a:rPr>
              <a:t>SETu</a:t>
            </a:r>
            <a:r>
              <a:rPr lang="cs-CZ" sz="800" dirty="0" smtClean="0">
                <a:solidFill>
                  <a:schemeClr val="tx1"/>
                </a:solidFill>
              </a:rPr>
              <a:t> </a:t>
            </a:r>
            <a:r>
              <a:rPr lang="cs-CZ" sz="800" dirty="0">
                <a:solidFill>
                  <a:schemeClr val="tx1"/>
                </a:solidFill>
              </a:rPr>
              <a:t>úspěšný hráč odebere </a:t>
            </a:r>
            <a:endParaRPr lang="cs-CZ" sz="800" dirty="0" smtClean="0">
              <a:solidFill>
                <a:schemeClr val="tx1"/>
              </a:solidFill>
            </a:endParaRPr>
          </a:p>
          <a:p>
            <a:pPr algn="ctr"/>
            <a:r>
              <a:rPr lang="cs-CZ" sz="800" dirty="0" smtClean="0">
                <a:solidFill>
                  <a:schemeClr val="tx1"/>
                </a:solidFill>
              </a:rPr>
              <a:t>k sobě jako bod ze hry. Pokud hráč po zvolání SET nedokáže ukázat ostatním  trojici karet </a:t>
            </a:r>
            <a:r>
              <a:rPr lang="cs-CZ" sz="800" dirty="0" err="1" smtClean="0">
                <a:solidFill>
                  <a:schemeClr val="tx1"/>
                </a:solidFill>
              </a:rPr>
              <a:t>SETu</a:t>
            </a:r>
            <a:r>
              <a:rPr lang="cs-CZ" sz="800" dirty="0" smtClean="0">
                <a:solidFill>
                  <a:schemeClr val="tx1"/>
                </a:solidFill>
              </a:rPr>
              <a:t>, nezúčastní se hry až do dalšího objevu </a:t>
            </a:r>
            <a:r>
              <a:rPr lang="cs-CZ" sz="800" dirty="0" err="1" smtClean="0">
                <a:solidFill>
                  <a:schemeClr val="tx1"/>
                </a:solidFill>
              </a:rPr>
              <a:t>SETu</a:t>
            </a:r>
            <a:r>
              <a:rPr lang="cs-CZ" sz="800" dirty="0" smtClean="0">
                <a:solidFill>
                  <a:schemeClr val="tx1"/>
                </a:solidFill>
              </a:rPr>
              <a:t>. Nelze-li z vyložených karet poskládat SET, vyloží se karta navíc.</a:t>
            </a:r>
            <a:r>
              <a:rPr lang="cs-CZ" sz="800" dirty="0">
                <a:solidFill>
                  <a:schemeClr val="tx1"/>
                </a:solidFill>
              </a:rPr>
              <a:t> </a:t>
            </a:r>
            <a:r>
              <a:rPr lang="cs-CZ" sz="800" dirty="0" smtClean="0">
                <a:solidFill>
                  <a:schemeClr val="tx1"/>
                </a:solidFill>
              </a:rPr>
              <a:t>Nejsou-li v balíčku už karty a z vyložených nelze složit další SET, hra končí. Spočítají se body. </a:t>
            </a:r>
            <a:endParaRPr lang="cs-CZ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0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795</Words>
  <Application>Microsoft Office PowerPoint</Application>
  <PresentationFormat>A4 (210 x 297 mm)</PresentationFormat>
  <Paragraphs>25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Tomes, Pavel (PKD)</dc:creator>
  <cp:lastModifiedBy>Tomes, Pavel (VKV)</cp:lastModifiedBy>
  <cp:revision>16</cp:revision>
  <cp:lastPrinted>2016-09-19T22:14:21Z</cp:lastPrinted>
  <dcterms:created xsi:type="dcterms:W3CDTF">2006-08-16T00:00:00Z</dcterms:created>
  <dcterms:modified xsi:type="dcterms:W3CDTF">2016-09-29T17:07:32Z</dcterms:modified>
</cp:coreProperties>
</file>